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78" r:id="rId2"/>
    <p:sldId id="307" r:id="rId3"/>
    <p:sldId id="273" r:id="rId4"/>
    <p:sldId id="367" r:id="rId5"/>
    <p:sldId id="366" r:id="rId6"/>
    <p:sldId id="355" r:id="rId7"/>
    <p:sldId id="271" r:id="rId8"/>
    <p:sldId id="272" r:id="rId9"/>
    <p:sldId id="356" r:id="rId10"/>
    <p:sldId id="379" r:id="rId11"/>
    <p:sldId id="357" r:id="rId12"/>
    <p:sldId id="358" r:id="rId13"/>
    <p:sldId id="359" r:id="rId14"/>
    <p:sldId id="360" r:id="rId15"/>
    <p:sldId id="361" r:id="rId16"/>
    <p:sldId id="260" r:id="rId17"/>
    <p:sldId id="362" r:id="rId18"/>
    <p:sldId id="261" r:id="rId19"/>
    <p:sldId id="263" r:id="rId20"/>
    <p:sldId id="306" r:id="rId21"/>
    <p:sldId id="363" r:id="rId22"/>
    <p:sldId id="328" r:id="rId23"/>
    <p:sldId id="329" r:id="rId24"/>
    <p:sldId id="331" r:id="rId25"/>
    <p:sldId id="332" r:id="rId26"/>
    <p:sldId id="371" r:id="rId27"/>
    <p:sldId id="372" r:id="rId28"/>
    <p:sldId id="373" r:id="rId29"/>
    <p:sldId id="374" r:id="rId30"/>
    <p:sldId id="370" r:id="rId31"/>
    <p:sldId id="380" r:id="rId32"/>
    <p:sldId id="381" r:id="rId33"/>
    <p:sldId id="382" r:id="rId34"/>
    <p:sldId id="383" r:id="rId35"/>
    <p:sldId id="368" r:id="rId36"/>
    <p:sldId id="375" r:id="rId37"/>
    <p:sldId id="376" r:id="rId38"/>
    <p:sldId id="377" r:id="rId39"/>
    <p:sldId id="280" r:id="rId40"/>
    <p:sldId id="281" r:id="rId41"/>
  </p:sldIdLst>
  <p:sldSz cx="9144000" cy="6858000" type="screen4x3"/>
  <p:notesSz cx="6858000" cy="9144000"/>
  <p:defaultTextStyle>
    <a:defPPr>
      <a:defRPr lang="it-IT"/>
    </a:defPPr>
    <a:lvl1pPr algn="l" rtl="0" eaLnBrk="0" fontAlgn="base" hangingPunct="0">
      <a:spcBef>
        <a:spcPct val="0"/>
      </a:spcBef>
      <a:spcAft>
        <a:spcPct val="0"/>
      </a:spcAft>
      <a:defRPr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554" autoAdjust="0"/>
    <p:restoredTop sz="94679"/>
  </p:normalViewPr>
  <p:slideViewPr>
    <p:cSldViewPr>
      <p:cViewPr varScale="1">
        <p:scale>
          <a:sx n="92" d="100"/>
          <a:sy n="92" d="100"/>
        </p:scale>
        <p:origin x="1240" y="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E516E0AC-F054-4046-8F34-F0A5F61DA27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ＭＳ Ｐゴシック" charset="0"/>
                <a:cs typeface="+mn-cs"/>
              </a:defRPr>
            </a:lvl1pPr>
          </a:lstStyle>
          <a:p>
            <a:pPr>
              <a:defRPr/>
            </a:pPr>
            <a:endParaRPr lang="it-IT"/>
          </a:p>
        </p:txBody>
      </p:sp>
      <p:sp>
        <p:nvSpPr>
          <p:cNvPr id="3" name="Segnaposto data 2">
            <a:extLst>
              <a:ext uri="{FF2B5EF4-FFF2-40B4-BE49-F238E27FC236}">
                <a16:creationId xmlns:a16="http://schemas.microsoft.com/office/drawing/2014/main" id="{B8225C01-FD43-0A40-9A34-80B80C5F98C4}"/>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B5EBF1CE-178A-BA42-A68D-4B064F85F15E}" type="datetimeFigureOut">
              <a:rPr lang="it-IT" altLang="it-IT"/>
              <a:pPr>
                <a:defRPr/>
              </a:pPr>
              <a:t>25/02/2025</a:t>
            </a:fld>
            <a:endParaRPr lang="it-IT" altLang="it-IT"/>
          </a:p>
        </p:txBody>
      </p:sp>
      <p:sp>
        <p:nvSpPr>
          <p:cNvPr id="4" name="Segnaposto immagine diapositiva 3">
            <a:extLst>
              <a:ext uri="{FF2B5EF4-FFF2-40B4-BE49-F238E27FC236}">
                <a16:creationId xmlns:a16="http://schemas.microsoft.com/office/drawing/2014/main" id="{3775AB0A-B80A-294F-BE2A-148200134BA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a:extLst>
              <a:ext uri="{FF2B5EF4-FFF2-40B4-BE49-F238E27FC236}">
                <a16:creationId xmlns:a16="http://schemas.microsoft.com/office/drawing/2014/main" id="{25C4DB9E-A917-C74D-95CA-9A2E76EBB3BA}"/>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a:extLst>
              <a:ext uri="{FF2B5EF4-FFF2-40B4-BE49-F238E27FC236}">
                <a16:creationId xmlns:a16="http://schemas.microsoft.com/office/drawing/2014/main" id="{EF8A72DB-F87E-D348-B248-3BDC8524EFB1}"/>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ＭＳ Ｐゴシック" charset="0"/>
                <a:cs typeface="+mn-cs"/>
              </a:defRPr>
            </a:lvl1pPr>
          </a:lstStyle>
          <a:p>
            <a:pPr>
              <a:defRPr/>
            </a:pPr>
            <a:endParaRPr lang="it-IT"/>
          </a:p>
        </p:txBody>
      </p:sp>
      <p:sp>
        <p:nvSpPr>
          <p:cNvPr id="7" name="Segnaposto numero diapositiva 6">
            <a:extLst>
              <a:ext uri="{FF2B5EF4-FFF2-40B4-BE49-F238E27FC236}">
                <a16:creationId xmlns:a16="http://schemas.microsoft.com/office/drawing/2014/main" id="{8F1EDC05-0B52-E542-BF22-00CB5A7DCC7B}"/>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BCE9538B-510A-C246-8F4E-79E0DACD5020}" type="slidenum">
              <a:rPr lang="it-IT" altLang="it-IT"/>
              <a:pPr>
                <a:defRPr/>
              </a:pPr>
              <a:t>‹N›</a:t>
            </a:fld>
            <a:endParaRPr lang="it-IT" altLang="it-IT"/>
          </a:p>
        </p:txBody>
      </p:sp>
    </p:spTree>
    <p:extLst>
      <p:ext uri="{BB962C8B-B14F-4D97-AF65-F5344CB8AC3E}">
        <p14:creationId xmlns:p14="http://schemas.microsoft.com/office/powerpoint/2010/main" val="316751581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a:defRPr/>
            </a:pPr>
            <a:fld id="{BCE9538B-510A-C246-8F4E-79E0DACD5020}" type="slidenum">
              <a:rPr lang="it-IT" altLang="it-IT" smtClean="0"/>
              <a:pPr>
                <a:defRPr/>
              </a:pPr>
              <a:t>35</a:t>
            </a:fld>
            <a:endParaRPr lang="it-IT" altLang="it-IT"/>
          </a:p>
        </p:txBody>
      </p:sp>
    </p:spTree>
    <p:extLst>
      <p:ext uri="{BB962C8B-B14F-4D97-AF65-F5344CB8AC3E}">
        <p14:creationId xmlns:p14="http://schemas.microsoft.com/office/powerpoint/2010/main" val="3142882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a:extLst>
              <a:ext uri="{FF2B5EF4-FFF2-40B4-BE49-F238E27FC236}">
                <a16:creationId xmlns:a16="http://schemas.microsoft.com/office/drawing/2014/main" id="{9B65FBE0-654B-AC47-8CFD-9DEADCED2A97}"/>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31D88829-B6AE-6C4C-B42E-5DEECCF087B7}"/>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F4DC164A-A7EC-0047-9592-8E52E7400738}"/>
              </a:ext>
            </a:extLst>
          </p:cNvPr>
          <p:cNvSpPr>
            <a:spLocks noGrp="1" noChangeArrowheads="1"/>
          </p:cNvSpPr>
          <p:nvPr>
            <p:ph type="sldNum" sz="quarter" idx="12"/>
          </p:nvPr>
        </p:nvSpPr>
        <p:spPr>
          <a:ln/>
        </p:spPr>
        <p:txBody>
          <a:bodyPr/>
          <a:lstStyle>
            <a:lvl1pPr>
              <a:defRPr/>
            </a:lvl1pPr>
          </a:lstStyle>
          <a:p>
            <a:pPr>
              <a:defRPr/>
            </a:pPr>
            <a:fld id="{7C89EB03-3D5D-8B44-8CE5-9457E5BB34B2}" type="slidenum">
              <a:rPr lang="it-IT" altLang="it-IT"/>
              <a:pPr>
                <a:defRPr/>
              </a:pPr>
              <a:t>‹N›</a:t>
            </a:fld>
            <a:endParaRPr lang="it-IT" altLang="it-IT"/>
          </a:p>
        </p:txBody>
      </p:sp>
    </p:spTree>
    <p:extLst>
      <p:ext uri="{BB962C8B-B14F-4D97-AF65-F5344CB8AC3E}">
        <p14:creationId xmlns:p14="http://schemas.microsoft.com/office/powerpoint/2010/main" val="2916439517"/>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9963D281-A8B1-7B4B-9EE1-F43A0776011A}"/>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4ECAF17D-ACE2-4A42-92A2-5EEB36D8440C}"/>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F99FB32A-447C-4C42-B416-5336B3D085FA}"/>
              </a:ext>
            </a:extLst>
          </p:cNvPr>
          <p:cNvSpPr>
            <a:spLocks noGrp="1" noChangeArrowheads="1"/>
          </p:cNvSpPr>
          <p:nvPr>
            <p:ph type="sldNum" sz="quarter" idx="12"/>
          </p:nvPr>
        </p:nvSpPr>
        <p:spPr>
          <a:ln/>
        </p:spPr>
        <p:txBody>
          <a:bodyPr/>
          <a:lstStyle>
            <a:lvl1pPr>
              <a:defRPr/>
            </a:lvl1pPr>
          </a:lstStyle>
          <a:p>
            <a:pPr>
              <a:defRPr/>
            </a:pPr>
            <a:fld id="{DCF0EDC3-30AF-2742-A531-4F6D089691E8}" type="slidenum">
              <a:rPr lang="it-IT" altLang="it-IT"/>
              <a:pPr>
                <a:defRPr/>
              </a:pPr>
              <a:t>‹N›</a:t>
            </a:fld>
            <a:endParaRPr lang="it-IT" altLang="it-IT"/>
          </a:p>
        </p:txBody>
      </p:sp>
    </p:spTree>
    <p:extLst>
      <p:ext uri="{BB962C8B-B14F-4D97-AF65-F5344CB8AC3E}">
        <p14:creationId xmlns:p14="http://schemas.microsoft.com/office/powerpoint/2010/main" val="154196143"/>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Modifica gli stili del testo dello schema</a:t>
            </a:r>
          </a:p>
        </p:txBody>
      </p:sp>
      <p:sp>
        <p:nvSpPr>
          <p:cNvPr id="4" name="Rectangle 4">
            <a:extLst>
              <a:ext uri="{FF2B5EF4-FFF2-40B4-BE49-F238E27FC236}">
                <a16:creationId xmlns:a16="http://schemas.microsoft.com/office/drawing/2014/main" id="{006118C6-0439-0648-A537-EA2318EDA46A}"/>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8917303B-6386-494C-BDDA-7C98A6334519}"/>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7F5D5BB6-AD65-4B45-99FA-3A80F0E890A8}"/>
              </a:ext>
            </a:extLst>
          </p:cNvPr>
          <p:cNvSpPr>
            <a:spLocks noGrp="1" noChangeArrowheads="1"/>
          </p:cNvSpPr>
          <p:nvPr>
            <p:ph type="sldNum" sz="quarter" idx="12"/>
          </p:nvPr>
        </p:nvSpPr>
        <p:spPr>
          <a:ln/>
        </p:spPr>
        <p:txBody>
          <a:bodyPr/>
          <a:lstStyle>
            <a:lvl1pPr>
              <a:defRPr/>
            </a:lvl1pPr>
          </a:lstStyle>
          <a:p>
            <a:pPr>
              <a:defRPr/>
            </a:pPr>
            <a:fld id="{D8AD4AAD-6E39-CD49-8A52-14AEF24901B0}" type="slidenum">
              <a:rPr lang="it-IT" altLang="it-IT"/>
              <a:pPr>
                <a:defRPr/>
              </a:pPr>
              <a:t>‹N›</a:t>
            </a:fld>
            <a:endParaRPr lang="it-IT" altLang="it-IT"/>
          </a:p>
        </p:txBody>
      </p:sp>
    </p:spTree>
    <p:extLst>
      <p:ext uri="{BB962C8B-B14F-4D97-AF65-F5344CB8AC3E}">
        <p14:creationId xmlns:p14="http://schemas.microsoft.com/office/powerpoint/2010/main" val="3430619756"/>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a:extLst>
              <a:ext uri="{FF2B5EF4-FFF2-40B4-BE49-F238E27FC236}">
                <a16:creationId xmlns:a16="http://schemas.microsoft.com/office/drawing/2014/main" id="{BBF38619-FC34-BE4A-983E-33419B312247}"/>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53CA251A-92A0-AC42-9F75-0135F539998E}"/>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9A3CCF02-17B5-0148-B529-C4E221561A4B}"/>
              </a:ext>
            </a:extLst>
          </p:cNvPr>
          <p:cNvSpPr>
            <a:spLocks noGrp="1" noChangeArrowheads="1"/>
          </p:cNvSpPr>
          <p:nvPr>
            <p:ph type="sldNum" sz="quarter" idx="12"/>
          </p:nvPr>
        </p:nvSpPr>
        <p:spPr>
          <a:ln/>
        </p:spPr>
        <p:txBody>
          <a:bodyPr/>
          <a:lstStyle>
            <a:lvl1pPr>
              <a:defRPr/>
            </a:lvl1pPr>
          </a:lstStyle>
          <a:p>
            <a:pPr>
              <a:defRPr/>
            </a:pPr>
            <a:fld id="{26721359-8083-2B44-9D86-53BC8086BA61}" type="slidenum">
              <a:rPr lang="it-IT" altLang="it-IT"/>
              <a:pPr>
                <a:defRPr/>
              </a:pPr>
              <a:t>‹N›</a:t>
            </a:fld>
            <a:endParaRPr lang="it-IT" altLang="it-IT"/>
          </a:p>
        </p:txBody>
      </p:sp>
    </p:spTree>
    <p:extLst>
      <p:ext uri="{BB962C8B-B14F-4D97-AF65-F5344CB8AC3E}">
        <p14:creationId xmlns:p14="http://schemas.microsoft.com/office/powerpoint/2010/main" val="794037050"/>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a:extLst>
              <a:ext uri="{FF2B5EF4-FFF2-40B4-BE49-F238E27FC236}">
                <a16:creationId xmlns:a16="http://schemas.microsoft.com/office/drawing/2014/main" id="{CECA55F8-D8A4-FB4A-AA31-E3CC1D3FDFEC}"/>
              </a:ext>
            </a:extLst>
          </p:cNvPr>
          <p:cNvSpPr>
            <a:spLocks noGrp="1" noChangeArrowheads="1"/>
          </p:cNvSpPr>
          <p:nvPr>
            <p:ph type="dt" sz="half" idx="10"/>
          </p:nvPr>
        </p:nvSpPr>
        <p:spPr>
          <a:ln/>
        </p:spPr>
        <p:txBody>
          <a:bodyPr/>
          <a:lstStyle>
            <a:lvl1pPr>
              <a:defRPr/>
            </a:lvl1pPr>
          </a:lstStyle>
          <a:p>
            <a:pPr>
              <a:defRPr/>
            </a:pPr>
            <a:endParaRPr lang="it-IT"/>
          </a:p>
        </p:txBody>
      </p:sp>
      <p:sp>
        <p:nvSpPr>
          <p:cNvPr id="8" name="Rectangle 5">
            <a:extLst>
              <a:ext uri="{FF2B5EF4-FFF2-40B4-BE49-F238E27FC236}">
                <a16:creationId xmlns:a16="http://schemas.microsoft.com/office/drawing/2014/main" id="{0FC30A84-A99D-ED48-9A2C-313A8045C37A}"/>
              </a:ext>
            </a:extLst>
          </p:cNvPr>
          <p:cNvSpPr>
            <a:spLocks noGrp="1" noChangeArrowheads="1"/>
          </p:cNvSpPr>
          <p:nvPr>
            <p:ph type="ftr" sz="quarter" idx="11"/>
          </p:nvPr>
        </p:nvSpPr>
        <p:spPr>
          <a:ln/>
        </p:spPr>
        <p:txBody>
          <a:bodyPr/>
          <a:lstStyle>
            <a:lvl1pPr>
              <a:defRPr/>
            </a:lvl1pPr>
          </a:lstStyle>
          <a:p>
            <a:pPr>
              <a:defRPr/>
            </a:pPr>
            <a:endParaRPr lang="it-IT"/>
          </a:p>
        </p:txBody>
      </p:sp>
      <p:sp>
        <p:nvSpPr>
          <p:cNvPr id="9" name="Rectangle 6">
            <a:extLst>
              <a:ext uri="{FF2B5EF4-FFF2-40B4-BE49-F238E27FC236}">
                <a16:creationId xmlns:a16="http://schemas.microsoft.com/office/drawing/2014/main" id="{3199502D-ADC3-3047-97E6-53B0D8C12695}"/>
              </a:ext>
            </a:extLst>
          </p:cNvPr>
          <p:cNvSpPr>
            <a:spLocks noGrp="1" noChangeArrowheads="1"/>
          </p:cNvSpPr>
          <p:nvPr>
            <p:ph type="sldNum" sz="quarter" idx="12"/>
          </p:nvPr>
        </p:nvSpPr>
        <p:spPr>
          <a:ln/>
        </p:spPr>
        <p:txBody>
          <a:bodyPr/>
          <a:lstStyle>
            <a:lvl1pPr>
              <a:defRPr/>
            </a:lvl1pPr>
          </a:lstStyle>
          <a:p>
            <a:pPr>
              <a:defRPr/>
            </a:pPr>
            <a:fld id="{16886E28-1261-9A42-98BF-868C5B0E82E1}" type="slidenum">
              <a:rPr lang="it-IT" altLang="it-IT"/>
              <a:pPr>
                <a:defRPr/>
              </a:pPr>
              <a:t>‹N›</a:t>
            </a:fld>
            <a:endParaRPr lang="it-IT" altLang="it-IT"/>
          </a:p>
        </p:txBody>
      </p:sp>
    </p:spTree>
    <p:extLst>
      <p:ext uri="{BB962C8B-B14F-4D97-AF65-F5344CB8AC3E}">
        <p14:creationId xmlns:p14="http://schemas.microsoft.com/office/powerpoint/2010/main" val="2425932567"/>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a:extLst>
              <a:ext uri="{FF2B5EF4-FFF2-40B4-BE49-F238E27FC236}">
                <a16:creationId xmlns:a16="http://schemas.microsoft.com/office/drawing/2014/main" id="{9ACB949A-F720-2B4B-A91B-86EA36A7649A}"/>
              </a:ext>
            </a:extLst>
          </p:cNvPr>
          <p:cNvSpPr>
            <a:spLocks noGrp="1" noChangeArrowheads="1"/>
          </p:cNvSpPr>
          <p:nvPr>
            <p:ph type="dt" sz="half" idx="10"/>
          </p:nvPr>
        </p:nvSpPr>
        <p:spPr>
          <a:ln/>
        </p:spPr>
        <p:txBody>
          <a:bodyPr/>
          <a:lstStyle>
            <a:lvl1pPr>
              <a:defRPr/>
            </a:lvl1pPr>
          </a:lstStyle>
          <a:p>
            <a:pPr>
              <a:defRPr/>
            </a:pPr>
            <a:endParaRPr lang="it-IT"/>
          </a:p>
        </p:txBody>
      </p:sp>
      <p:sp>
        <p:nvSpPr>
          <p:cNvPr id="4" name="Rectangle 5">
            <a:extLst>
              <a:ext uri="{FF2B5EF4-FFF2-40B4-BE49-F238E27FC236}">
                <a16:creationId xmlns:a16="http://schemas.microsoft.com/office/drawing/2014/main" id="{E6805ED6-9D9E-B043-B8CB-032343CF62EC}"/>
              </a:ext>
            </a:extLst>
          </p:cNvPr>
          <p:cNvSpPr>
            <a:spLocks noGrp="1" noChangeArrowheads="1"/>
          </p:cNvSpPr>
          <p:nvPr>
            <p:ph type="ftr" sz="quarter" idx="11"/>
          </p:nvPr>
        </p:nvSpPr>
        <p:spPr>
          <a:ln/>
        </p:spPr>
        <p:txBody>
          <a:bodyPr/>
          <a:lstStyle>
            <a:lvl1pPr>
              <a:defRPr/>
            </a:lvl1pPr>
          </a:lstStyle>
          <a:p>
            <a:pPr>
              <a:defRPr/>
            </a:pPr>
            <a:endParaRPr lang="it-IT"/>
          </a:p>
        </p:txBody>
      </p:sp>
      <p:sp>
        <p:nvSpPr>
          <p:cNvPr id="5" name="Rectangle 6">
            <a:extLst>
              <a:ext uri="{FF2B5EF4-FFF2-40B4-BE49-F238E27FC236}">
                <a16:creationId xmlns:a16="http://schemas.microsoft.com/office/drawing/2014/main" id="{E3F70634-D9E0-7840-813E-DC7AF087B811}"/>
              </a:ext>
            </a:extLst>
          </p:cNvPr>
          <p:cNvSpPr>
            <a:spLocks noGrp="1" noChangeArrowheads="1"/>
          </p:cNvSpPr>
          <p:nvPr>
            <p:ph type="sldNum" sz="quarter" idx="12"/>
          </p:nvPr>
        </p:nvSpPr>
        <p:spPr>
          <a:ln/>
        </p:spPr>
        <p:txBody>
          <a:bodyPr/>
          <a:lstStyle>
            <a:lvl1pPr>
              <a:defRPr/>
            </a:lvl1pPr>
          </a:lstStyle>
          <a:p>
            <a:pPr>
              <a:defRPr/>
            </a:pPr>
            <a:fld id="{AA58F3A6-93CC-534B-91C7-6399DFEEB737}" type="slidenum">
              <a:rPr lang="it-IT" altLang="it-IT"/>
              <a:pPr>
                <a:defRPr/>
              </a:pPr>
              <a:t>‹N›</a:t>
            </a:fld>
            <a:endParaRPr lang="it-IT" altLang="it-IT"/>
          </a:p>
        </p:txBody>
      </p:sp>
    </p:spTree>
    <p:extLst>
      <p:ext uri="{BB962C8B-B14F-4D97-AF65-F5344CB8AC3E}">
        <p14:creationId xmlns:p14="http://schemas.microsoft.com/office/powerpoint/2010/main" val="3013089943"/>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0FF4304-80CB-CF48-8C86-9EBB28926C54}"/>
              </a:ext>
            </a:extLst>
          </p:cNvPr>
          <p:cNvSpPr>
            <a:spLocks noGrp="1" noChangeArrowheads="1"/>
          </p:cNvSpPr>
          <p:nvPr>
            <p:ph type="dt" sz="half" idx="10"/>
          </p:nvPr>
        </p:nvSpPr>
        <p:spPr>
          <a:ln/>
        </p:spPr>
        <p:txBody>
          <a:bodyPr/>
          <a:lstStyle>
            <a:lvl1pPr>
              <a:defRPr/>
            </a:lvl1pPr>
          </a:lstStyle>
          <a:p>
            <a:pPr>
              <a:defRPr/>
            </a:pPr>
            <a:endParaRPr lang="it-IT"/>
          </a:p>
        </p:txBody>
      </p:sp>
      <p:sp>
        <p:nvSpPr>
          <p:cNvPr id="3" name="Rectangle 5">
            <a:extLst>
              <a:ext uri="{FF2B5EF4-FFF2-40B4-BE49-F238E27FC236}">
                <a16:creationId xmlns:a16="http://schemas.microsoft.com/office/drawing/2014/main" id="{2416465A-2FB2-7D4F-869E-53F20B122656}"/>
              </a:ext>
            </a:extLst>
          </p:cNvPr>
          <p:cNvSpPr>
            <a:spLocks noGrp="1" noChangeArrowheads="1"/>
          </p:cNvSpPr>
          <p:nvPr>
            <p:ph type="ftr" sz="quarter" idx="11"/>
          </p:nvPr>
        </p:nvSpPr>
        <p:spPr>
          <a:ln/>
        </p:spPr>
        <p:txBody>
          <a:bodyPr/>
          <a:lstStyle>
            <a:lvl1pPr>
              <a:defRPr/>
            </a:lvl1pPr>
          </a:lstStyle>
          <a:p>
            <a:pPr>
              <a:defRPr/>
            </a:pPr>
            <a:endParaRPr lang="it-IT"/>
          </a:p>
        </p:txBody>
      </p:sp>
      <p:sp>
        <p:nvSpPr>
          <p:cNvPr id="4" name="Rectangle 6">
            <a:extLst>
              <a:ext uri="{FF2B5EF4-FFF2-40B4-BE49-F238E27FC236}">
                <a16:creationId xmlns:a16="http://schemas.microsoft.com/office/drawing/2014/main" id="{1567E688-67C6-274E-BC0E-16B69ECE5661}"/>
              </a:ext>
            </a:extLst>
          </p:cNvPr>
          <p:cNvSpPr>
            <a:spLocks noGrp="1" noChangeArrowheads="1"/>
          </p:cNvSpPr>
          <p:nvPr>
            <p:ph type="sldNum" sz="quarter" idx="12"/>
          </p:nvPr>
        </p:nvSpPr>
        <p:spPr>
          <a:ln/>
        </p:spPr>
        <p:txBody>
          <a:bodyPr/>
          <a:lstStyle>
            <a:lvl1pPr>
              <a:defRPr/>
            </a:lvl1pPr>
          </a:lstStyle>
          <a:p>
            <a:pPr>
              <a:defRPr/>
            </a:pPr>
            <a:fld id="{B6678FF6-40F1-534A-90B2-857BD42156CA}" type="slidenum">
              <a:rPr lang="it-IT" altLang="it-IT"/>
              <a:pPr>
                <a:defRPr/>
              </a:pPr>
              <a:t>‹N›</a:t>
            </a:fld>
            <a:endParaRPr lang="it-IT" altLang="it-IT"/>
          </a:p>
        </p:txBody>
      </p:sp>
    </p:spTree>
    <p:extLst>
      <p:ext uri="{BB962C8B-B14F-4D97-AF65-F5344CB8AC3E}">
        <p14:creationId xmlns:p14="http://schemas.microsoft.com/office/powerpoint/2010/main" val="410161891"/>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Rectangle 4">
            <a:extLst>
              <a:ext uri="{FF2B5EF4-FFF2-40B4-BE49-F238E27FC236}">
                <a16:creationId xmlns:a16="http://schemas.microsoft.com/office/drawing/2014/main" id="{4DE4A238-FC03-8A43-8CD0-9B03B6974B46}"/>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1ADBC34A-898F-934E-8862-969A808628DC}"/>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54F4D775-ADA7-DA49-BE43-3C4C2E4D9D85}"/>
              </a:ext>
            </a:extLst>
          </p:cNvPr>
          <p:cNvSpPr>
            <a:spLocks noGrp="1" noChangeArrowheads="1"/>
          </p:cNvSpPr>
          <p:nvPr>
            <p:ph type="sldNum" sz="quarter" idx="12"/>
          </p:nvPr>
        </p:nvSpPr>
        <p:spPr>
          <a:ln/>
        </p:spPr>
        <p:txBody>
          <a:bodyPr/>
          <a:lstStyle>
            <a:lvl1pPr>
              <a:defRPr/>
            </a:lvl1pPr>
          </a:lstStyle>
          <a:p>
            <a:pPr>
              <a:defRPr/>
            </a:pPr>
            <a:fld id="{2A533E5D-06AC-A841-967D-D447A99BE1BC}" type="slidenum">
              <a:rPr lang="it-IT" altLang="it-IT"/>
              <a:pPr>
                <a:defRPr/>
              </a:pPr>
              <a:t>‹N›</a:t>
            </a:fld>
            <a:endParaRPr lang="it-IT" altLang="it-IT"/>
          </a:p>
        </p:txBody>
      </p:sp>
    </p:spTree>
    <p:extLst>
      <p:ext uri="{BB962C8B-B14F-4D97-AF65-F5344CB8AC3E}">
        <p14:creationId xmlns:p14="http://schemas.microsoft.com/office/powerpoint/2010/main" val="2126290307"/>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a:t>Fare clic sull'icona per inserire un'immagine</a:t>
            </a:r>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Rectangle 4">
            <a:extLst>
              <a:ext uri="{FF2B5EF4-FFF2-40B4-BE49-F238E27FC236}">
                <a16:creationId xmlns:a16="http://schemas.microsoft.com/office/drawing/2014/main" id="{95D9F725-8633-E84E-AA5C-E1A25C82761F}"/>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9B4C9EDA-9823-3A4F-8BF6-DA9605F031E6}"/>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6575F289-4B57-BF4C-9445-1268E379E08C}"/>
              </a:ext>
            </a:extLst>
          </p:cNvPr>
          <p:cNvSpPr>
            <a:spLocks noGrp="1" noChangeArrowheads="1"/>
          </p:cNvSpPr>
          <p:nvPr>
            <p:ph type="sldNum" sz="quarter" idx="12"/>
          </p:nvPr>
        </p:nvSpPr>
        <p:spPr>
          <a:ln/>
        </p:spPr>
        <p:txBody>
          <a:bodyPr/>
          <a:lstStyle>
            <a:lvl1pPr>
              <a:defRPr/>
            </a:lvl1pPr>
          </a:lstStyle>
          <a:p>
            <a:pPr>
              <a:defRPr/>
            </a:pPr>
            <a:fld id="{877F6D89-A411-3E48-A845-A639E429F16A}" type="slidenum">
              <a:rPr lang="it-IT" altLang="it-IT"/>
              <a:pPr>
                <a:defRPr/>
              </a:pPr>
              <a:t>‹N›</a:t>
            </a:fld>
            <a:endParaRPr lang="it-IT" altLang="it-IT"/>
          </a:p>
        </p:txBody>
      </p:sp>
    </p:spTree>
    <p:extLst>
      <p:ext uri="{BB962C8B-B14F-4D97-AF65-F5344CB8AC3E}">
        <p14:creationId xmlns:p14="http://schemas.microsoft.com/office/powerpoint/2010/main" val="477203047"/>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11FE5084-E7B9-DC4A-BF51-3083AFB5E038}"/>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AFE2BA1F-4427-644A-AF4A-90C922B478EE}"/>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A74ECA97-88F7-2A4A-A5A1-C1D4BD644C7B}"/>
              </a:ext>
            </a:extLst>
          </p:cNvPr>
          <p:cNvSpPr>
            <a:spLocks noGrp="1" noChangeArrowheads="1"/>
          </p:cNvSpPr>
          <p:nvPr>
            <p:ph type="sldNum" sz="quarter" idx="12"/>
          </p:nvPr>
        </p:nvSpPr>
        <p:spPr>
          <a:ln/>
        </p:spPr>
        <p:txBody>
          <a:bodyPr/>
          <a:lstStyle>
            <a:lvl1pPr>
              <a:defRPr/>
            </a:lvl1pPr>
          </a:lstStyle>
          <a:p>
            <a:pPr>
              <a:defRPr/>
            </a:pPr>
            <a:fld id="{67FEC6CF-7B13-9C43-A57F-5D5222633420}" type="slidenum">
              <a:rPr lang="it-IT" altLang="it-IT"/>
              <a:pPr>
                <a:defRPr/>
              </a:pPr>
              <a:t>‹N›</a:t>
            </a:fld>
            <a:endParaRPr lang="it-IT" altLang="it-IT"/>
          </a:p>
        </p:txBody>
      </p:sp>
    </p:spTree>
    <p:extLst>
      <p:ext uri="{BB962C8B-B14F-4D97-AF65-F5344CB8AC3E}">
        <p14:creationId xmlns:p14="http://schemas.microsoft.com/office/powerpoint/2010/main" val="3608309551"/>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419BFE05-ADCC-924C-84C8-D601698B180E}"/>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BD293BC6-B1E7-E741-BC22-2EA0F11E5F76}"/>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BF768DC7-C1DF-E643-B85B-B9F2C83743E2}"/>
              </a:ext>
            </a:extLst>
          </p:cNvPr>
          <p:cNvSpPr>
            <a:spLocks noGrp="1" noChangeArrowheads="1"/>
          </p:cNvSpPr>
          <p:nvPr>
            <p:ph type="sldNum" sz="quarter" idx="12"/>
          </p:nvPr>
        </p:nvSpPr>
        <p:spPr>
          <a:ln/>
        </p:spPr>
        <p:txBody>
          <a:bodyPr/>
          <a:lstStyle>
            <a:lvl1pPr>
              <a:defRPr/>
            </a:lvl1pPr>
          </a:lstStyle>
          <a:p>
            <a:pPr>
              <a:defRPr/>
            </a:pPr>
            <a:fld id="{DAD8EEF4-E197-D449-9E10-EFB553E272DE}" type="slidenum">
              <a:rPr lang="it-IT" altLang="it-IT"/>
              <a:pPr>
                <a:defRPr/>
              </a:pPr>
              <a:t>‹N›</a:t>
            </a:fld>
            <a:endParaRPr lang="it-IT" altLang="it-IT"/>
          </a:p>
        </p:txBody>
      </p:sp>
    </p:spTree>
    <p:extLst>
      <p:ext uri="{BB962C8B-B14F-4D97-AF65-F5344CB8AC3E}">
        <p14:creationId xmlns:p14="http://schemas.microsoft.com/office/powerpoint/2010/main" val="1554268458"/>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0">
          <a:gsLst>
            <a:gs pos="0">
              <a:schemeClr val="accent3"/>
            </a:gs>
            <a:gs pos="100000">
              <a:schemeClr val="accent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FED78E2-DBB8-C448-8091-C7791EDB6CB9}"/>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1027" name="Rectangle 3">
            <a:extLst>
              <a:ext uri="{FF2B5EF4-FFF2-40B4-BE49-F238E27FC236}">
                <a16:creationId xmlns:a16="http://schemas.microsoft.com/office/drawing/2014/main" id="{56472CCB-CE7B-E448-B914-C65B72BADE67}"/>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1028" name="Rectangle 4">
            <a:extLst>
              <a:ext uri="{FF2B5EF4-FFF2-40B4-BE49-F238E27FC236}">
                <a16:creationId xmlns:a16="http://schemas.microsoft.com/office/drawing/2014/main" id="{FD043F11-360F-C947-9420-C322B9246085}"/>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mn-lt"/>
                <a:ea typeface="+mn-ea"/>
                <a:cs typeface="+mn-cs"/>
              </a:defRPr>
            </a:lvl1pPr>
          </a:lstStyle>
          <a:p>
            <a:pPr>
              <a:defRPr/>
            </a:pPr>
            <a:endParaRPr lang="it-IT"/>
          </a:p>
        </p:txBody>
      </p:sp>
      <p:sp>
        <p:nvSpPr>
          <p:cNvPr id="1029" name="Rectangle 5">
            <a:extLst>
              <a:ext uri="{FF2B5EF4-FFF2-40B4-BE49-F238E27FC236}">
                <a16:creationId xmlns:a16="http://schemas.microsoft.com/office/drawing/2014/main" id="{50B6E227-B504-0248-BDA7-422D9C84DF51}"/>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mn-ea"/>
                <a:cs typeface="+mn-cs"/>
              </a:defRPr>
            </a:lvl1pPr>
          </a:lstStyle>
          <a:p>
            <a:pPr>
              <a:defRPr/>
            </a:pPr>
            <a:endParaRPr lang="it-IT"/>
          </a:p>
        </p:txBody>
      </p:sp>
      <p:sp>
        <p:nvSpPr>
          <p:cNvPr id="1030" name="Rectangle 6">
            <a:extLst>
              <a:ext uri="{FF2B5EF4-FFF2-40B4-BE49-F238E27FC236}">
                <a16:creationId xmlns:a16="http://schemas.microsoft.com/office/drawing/2014/main" id="{07EED062-BFEA-A74E-A542-C47989F728EF}"/>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pPr>
              <a:defRPr/>
            </a:pPr>
            <a:fld id="{4E1B8614-FA60-BC40-86CB-DB78901CEB05}"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txStyles>
    <p:titleStyle>
      <a:lvl1pPr algn="ctr" rtl="0" eaLnBrk="1" fontAlgn="base" hangingPunct="1">
        <a:spcBef>
          <a:spcPct val="0"/>
        </a:spcBef>
        <a:spcAft>
          <a:spcPct val="0"/>
        </a:spcAft>
        <a:defRPr sz="4400">
          <a:solidFill>
            <a:schemeClr val="tx2"/>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2pPr>
      <a:lvl3pPr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3pPr>
      <a:lvl4pPr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4pPr>
      <a:lvl5pPr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0"/>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0"/>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0"/>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pn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image" Target="../media/image11.jpeg"/></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9.jpeg"/><Relationship Id="rId3" Type="http://schemas.openxmlformats.org/officeDocument/2006/relationships/image" Target="../media/image13.jpeg"/><Relationship Id="rId7" Type="http://schemas.openxmlformats.org/officeDocument/2006/relationships/image" Target="../media/image6.jpeg"/><Relationship Id="rId12"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8.jpeg"/><Relationship Id="rId5" Type="http://schemas.openxmlformats.org/officeDocument/2006/relationships/image" Target="../media/image4.jpeg"/><Relationship Id="rId10" Type="http://schemas.openxmlformats.org/officeDocument/2006/relationships/image" Target="../media/image15.jpeg"/><Relationship Id="rId4" Type="http://schemas.openxmlformats.org/officeDocument/2006/relationships/image" Target="../media/image3.jpeg"/><Relationship Id="rId9" Type="http://schemas.openxmlformats.org/officeDocument/2006/relationships/image" Target="../media/image14.jpe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2" name="Text Box 24">
            <a:extLst>
              <a:ext uri="{FF2B5EF4-FFF2-40B4-BE49-F238E27FC236}">
                <a16:creationId xmlns:a16="http://schemas.microsoft.com/office/drawing/2014/main" id="{7C7805B0-5D3B-4F4B-8D7C-4B206A7631F9}"/>
              </a:ext>
            </a:extLst>
          </p:cNvPr>
          <p:cNvSpPr txBox="1">
            <a:spLocks noChangeArrowheads="1"/>
          </p:cNvSpPr>
          <p:nvPr/>
        </p:nvSpPr>
        <p:spPr bwMode="auto">
          <a:xfrm>
            <a:off x="0" y="3017838"/>
            <a:ext cx="9144000" cy="701675"/>
          </a:xfrm>
          <a:prstGeom prst="rect">
            <a:avLst/>
          </a:prstGeom>
          <a:noFill/>
          <a:ln>
            <a:noFill/>
          </a:ln>
          <a:effectLst/>
        </p:spPr>
        <p:txBody>
          <a:bodyPr>
            <a:spAutoFit/>
          </a:bodyPr>
          <a:lstStyle/>
          <a:p>
            <a:pPr algn="ctr" eaLnBrk="1" hangingPunct="1">
              <a:defRPr/>
            </a:pPr>
            <a:endParaRPr lang="it-IT" sz="2000" b="1">
              <a:solidFill>
                <a:srgbClr val="FFFF00"/>
              </a:solidFill>
              <a:effectLst>
                <a:outerShdw blurRad="38100" dist="38100" dir="2700000" algn="tl">
                  <a:srgbClr val="000000"/>
                </a:outerShdw>
              </a:effectLst>
              <a:ea typeface="+mn-ea"/>
            </a:endParaRPr>
          </a:p>
          <a:p>
            <a:pPr algn="ctr" eaLnBrk="1" hangingPunct="1">
              <a:defRPr/>
            </a:pPr>
            <a:endParaRPr lang="it-IT" sz="2000" b="1">
              <a:solidFill>
                <a:srgbClr val="FFFF00"/>
              </a:solidFill>
              <a:effectLst>
                <a:outerShdw blurRad="38100" dist="38100" dir="2700000" algn="tl">
                  <a:srgbClr val="000000"/>
                </a:outerShdw>
              </a:effectLst>
              <a:ea typeface="+mn-ea"/>
            </a:endParaRPr>
          </a:p>
        </p:txBody>
      </p:sp>
      <p:sp>
        <p:nvSpPr>
          <p:cNvPr id="2073" name="Text Box 25">
            <a:extLst>
              <a:ext uri="{FF2B5EF4-FFF2-40B4-BE49-F238E27FC236}">
                <a16:creationId xmlns:a16="http://schemas.microsoft.com/office/drawing/2014/main" id="{409703A2-5361-C246-ACE5-30DDAE409515}"/>
              </a:ext>
            </a:extLst>
          </p:cNvPr>
          <p:cNvSpPr txBox="1">
            <a:spLocks noChangeArrowheads="1"/>
          </p:cNvSpPr>
          <p:nvPr/>
        </p:nvSpPr>
        <p:spPr bwMode="auto">
          <a:xfrm>
            <a:off x="950913" y="3667125"/>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2074" name="Text Box 26">
            <a:extLst>
              <a:ext uri="{FF2B5EF4-FFF2-40B4-BE49-F238E27FC236}">
                <a16:creationId xmlns:a16="http://schemas.microsoft.com/office/drawing/2014/main" id="{4243683A-E126-EF49-B889-52E62CF85F8B}"/>
              </a:ext>
            </a:extLst>
          </p:cNvPr>
          <p:cNvSpPr txBox="1">
            <a:spLocks noChangeArrowheads="1"/>
          </p:cNvSpPr>
          <p:nvPr/>
        </p:nvSpPr>
        <p:spPr bwMode="auto">
          <a:xfrm>
            <a:off x="251520" y="2644170"/>
            <a:ext cx="9144000" cy="2308324"/>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lang="it-IT" altLang="it-IT" sz="3600" b="1" i="1" dirty="0">
                <a:solidFill>
                  <a:srgbClr val="FF3300"/>
                </a:solidFill>
                <a:effectLst>
                  <a:outerShdw blurRad="38100" dist="38100" dir="2700000" algn="tl">
                    <a:srgbClr val="000000"/>
                  </a:outerShdw>
                </a:effectLst>
                <a:latin typeface="Arial" panose="020B0604020202020204" pitchFamily="34" charset="0"/>
              </a:rPr>
              <a:t>Lauree abilitanti e titoli professionalizzanti</a:t>
            </a:r>
          </a:p>
          <a:p>
            <a:pPr algn="ctr" eaLnBrk="1" hangingPunct="1">
              <a:defRPr/>
            </a:pPr>
            <a:r>
              <a:rPr lang="it-IT" altLang="it-IT" b="1" i="1" dirty="0">
                <a:solidFill>
                  <a:srgbClr val="FF3300"/>
                </a:solidFill>
                <a:effectLst>
                  <a:outerShdw blurRad="38100" dist="38100" dir="2700000" algn="tl">
                    <a:srgbClr val="000000"/>
                  </a:outerShdw>
                </a:effectLst>
                <a:latin typeface="Arial" panose="020B0604020202020204" pitchFamily="34" charset="0"/>
              </a:rPr>
              <a:t>Sinergia tra FNOB ed Istituzioni Universitarie</a:t>
            </a: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p:txBody>
      </p:sp>
      <p:sp>
        <p:nvSpPr>
          <p:cNvPr id="2" name="CasellaDiTesto 1">
            <a:extLst>
              <a:ext uri="{FF2B5EF4-FFF2-40B4-BE49-F238E27FC236}">
                <a16:creationId xmlns:a16="http://schemas.microsoft.com/office/drawing/2014/main" id="{155CB591-0263-4D77-C49E-D9F8BDCDAE5F}"/>
              </a:ext>
            </a:extLst>
          </p:cNvPr>
          <p:cNvSpPr txBox="1"/>
          <p:nvPr/>
        </p:nvSpPr>
        <p:spPr>
          <a:xfrm>
            <a:off x="2951312" y="5924075"/>
            <a:ext cx="3744416" cy="369332"/>
          </a:xfrm>
          <a:prstGeom prst="rect">
            <a:avLst/>
          </a:prstGeom>
          <a:noFill/>
        </p:spPr>
        <p:txBody>
          <a:bodyPr wrap="square" rtlCol="0">
            <a:spAutoFit/>
          </a:bodyPr>
          <a:lstStyle/>
          <a:p>
            <a:r>
              <a:rPr lang="it-IT" dirty="0"/>
              <a:t>          </a:t>
            </a:r>
            <a:r>
              <a:rPr lang="it-IT" dirty="0">
                <a:solidFill>
                  <a:srgbClr val="FF0000"/>
                </a:solidFill>
              </a:rPr>
              <a:t>Roma, 22 febbraio 2025</a:t>
            </a:r>
          </a:p>
        </p:txBody>
      </p:sp>
      <p:pic>
        <p:nvPicPr>
          <p:cNvPr id="3" name="Immagine 2">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177046"/>
            <a:ext cx="1975275" cy="1042506"/>
          </a:xfrm>
          <a:prstGeom prst="rect">
            <a:avLst/>
          </a:prstGeom>
        </p:spPr>
      </p:pic>
      <p:sp>
        <p:nvSpPr>
          <p:cNvPr id="4" name="Rettangolo 3">
            <a:extLst>
              <a:ext uri="{FF2B5EF4-FFF2-40B4-BE49-F238E27FC236}">
                <a16:creationId xmlns:a16="http://schemas.microsoft.com/office/drawing/2014/main" id="{FCEAB5CD-C5F4-0336-ABDE-3D90439BF9B3}"/>
              </a:ext>
            </a:extLst>
          </p:cNvPr>
          <p:cNvSpPr/>
          <p:nvPr/>
        </p:nvSpPr>
        <p:spPr>
          <a:xfrm>
            <a:off x="610078" y="1365470"/>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pic>
        <p:nvPicPr>
          <p:cNvPr id="10" name="Immagine 9">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149750"/>
            <a:ext cx="1975275" cy="1042506"/>
          </a:xfrm>
          <a:prstGeom prst="rect">
            <a:avLst/>
          </a:prstGeom>
        </p:spPr>
      </p:pic>
      <p:sp>
        <p:nvSpPr>
          <p:cNvPr id="11" name="Rettangolo 10">
            <a:extLst>
              <a:ext uri="{FF2B5EF4-FFF2-40B4-BE49-F238E27FC236}">
                <a16:creationId xmlns:a16="http://schemas.microsoft.com/office/drawing/2014/main" id="{FCEAB5CD-C5F4-0336-ABDE-3D90439BF9B3}"/>
              </a:ext>
            </a:extLst>
          </p:cNvPr>
          <p:cNvSpPr/>
          <p:nvPr/>
        </p:nvSpPr>
        <p:spPr>
          <a:xfrm>
            <a:off x="755576" y="5509681"/>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67859">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2">
            <a:extLst>
              <a:ext uri="{FF2B5EF4-FFF2-40B4-BE49-F238E27FC236}">
                <a16:creationId xmlns:a16="http://schemas.microsoft.com/office/drawing/2014/main" id="{DBFBF945-9CD7-A642-954B-1A9AD675F31D}"/>
              </a:ext>
            </a:extLst>
          </p:cNvPr>
          <p:cNvSpPr txBox="1">
            <a:spLocks noChangeArrowheads="1"/>
          </p:cNvSpPr>
          <p:nvPr/>
        </p:nvSpPr>
        <p:spPr bwMode="auto">
          <a:xfrm>
            <a:off x="1166813" y="10747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buFontTx/>
              <a:buNone/>
            </a:pPr>
            <a:endParaRPr lang="it-IT" altLang="it-IT" sz="1800">
              <a:latin typeface="Times New Roman" panose="02020603050405020304" pitchFamily="18" charset="0"/>
            </a:endParaRPr>
          </a:p>
        </p:txBody>
      </p:sp>
      <p:sp>
        <p:nvSpPr>
          <p:cNvPr id="16386" name="Text Box 3">
            <a:extLst>
              <a:ext uri="{FF2B5EF4-FFF2-40B4-BE49-F238E27FC236}">
                <a16:creationId xmlns:a16="http://schemas.microsoft.com/office/drawing/2014/main" id="{2FE29AA4-637F-0742-A159-9502D860C85C}"/>
              </a:ext>
            </a:extLst>
          </p:cNvPr>
          <p:cNvSpPr txBox="1">
            <a:spLocks noChangeArrowheads="1"/>
          </p:cNvSpPr>
          <p:nvPr/>
        </p:nvSpPr>
        <p:spPr bwMode="auto">
          <a:xfrm>
            <a:off x="376238" y="1001713"/>
            <a:ext cx="1841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a:p>
            <a:pPr eaLnBrk="1" hangingPunct="1">
              <a:spcBef>
                <a:spcPct val="0"/>
              </a:spcBef>
              <a:buFontTx/>
              <a:buNone/>
            </a:pPr>
            <a:endParaRPr lang="it-IT" altLang="it-IT" sz="1800">
              <a:latin typeface="Times New Roman" panose="02020603050405020304" pitchFamily="18" charset="0"/>
            </a:endParaRPr>
          </a:p>
          <a:p>
            <a:pPr eaLnBrk="1" hangingPunct="1">
              <a:spcBef>
                <a:spcPct val="0"/>
              </a:spcBef>
              <a:buFontTx/>
              <a:buNone/>
            </a:pPr>
            <a:endParaRPr lang="it-IT" altLang="it-IT" sz="1800">
              <a:latin typeface="Times New Roman" panose="02020603050405020304" pitchFamily="18" charset="0"/>
            </a:endParaRPr>
          </a:p>
        </p:txBody>
      </p:sp>
      <p:sp>
        <p:nvSpPr>
          <p:cNvPr id="16387" name="Rectangle 4">
            <a:extLst>
              <a:ext uri="{FF2B5EF4-FFF2-40B4-BE49-F238E27FC236}">
                <a16:creationId xmlns:a16="http://schemas.microsoft.com/office/drawing/2014/main" id="{4125367C-2B0F-3848-B17D-E9FED2F9A968}"/>
              </a:ext>
            </a:extLst>
          </p:cNvPr>
          <p:cNvSpPr>
            <a:spLocks noGrp="1" noChangeArrowheads="1"/>
          </p:cNvSpPr>
          <p:nvPr>
            <p:ph type="ctrTitle"/>
          </p:nvPr>
        </p:nvSpPr>
        <p:spPr>
          <a:xfrm>
            <a:off x="1165776" y="2603500"/>
            <a:ext cx="6410672" cy="794540"/>
          </a:xfrm>
        </p:spPr>
        <p:txBody>
          <a:bodyPr/>
          <a:lstStyle/>
          <a:p>
            <a:pPr eaLnBrk="1" hangingPunct="1"/>
            <a:r>
              <a:rPr lang="it-IT" altLang="it-IT" sz="2400" b="1" i="1" dirty="0">
                <a:solidFill>
                  <a:schemeClr val="accent6">
                    <a:lumMod val="75000"/>
                  </a:schemeClr>
                </a:solidFill>
                <a:ea typeface="ＭＳ Ｐゴシック" panose="020B0600070205080204" pitchFamily="34" charset="-128"/>
              </a:rPr>
              <a:t>Il Biologo</a:t>
            </a:r>
            <a:r>
              <a:rPr lang="it-IT" altLang="it-IT" sz="2400" b="1" dirty="0">
                <a:solidFill>
                  <a:schemeClr val="accent6">
                    <a:lumMod val="75000"/>
                  </a:schemeClr>
                </a:solidFill>
                <a:ea typeface="ＭＳ Ｐゴシック" panose="020B0600070205080204" pitchFamily="34" charset="-128"/>
              </a:rPr>
              <a:t>: l</a:t>
            </a:r>
            <a:r>
              <a:rPr lang="ja-JP" altLang="it-IT" sz="2400" b="1" dirty="0">
                <a:solidFill>
                  <a:schemeClr val="accent6">
                    <a:lumMod val="75000"/>
                  </a:schemeClr>
                </a:solidFill>
                <a:ea typeface="ＭＳ Ｐゴシック" panose="020B0600070205080204" pitchFamily="34" charset="-128"/>
              </a:rPr>
              <a:t>’</a:t>
            </a:r>
            <a:r>
              <a:rPr lang="it-IT" altLang="ja-JP" sz="2400" b="1" dirty="0">
                <a:solidFill>
                  <a:schemeClr val="accent6">
                    <a:lumMod val="75000"/>
                  </a:schemeClr>
                </a:solidFill>
                <a:ea typeface="ＭＳ Ｐゴシック" panose="020B0600070205080204" pitchFamily="34" charset="-128"/>
              </a:rPr>
              <a:t>evoluzione </a:t>
            </a:r>
            <a:r>
              <a:rPr lang="it-IT" altLang="ja-JP" sz="2400" b="1" dirty="0">
                <a:solidFill>
                  <a:srgbClr val="92D050"/>
                </a:solidFill>
                <a:ea typeface="ＭＳ Ｐゴシック" panose="020B0600070205080204" pitchFamily="34" charset="-128"/>
              </a:rPr>
              <a:t>normativa</a:t>
            </a:r>
            <a:r>
              <a:rPr lang="it-IT" altLang="ja-JP" sz="2400" b="1" dirty="0">
                <a:solidFill>
                  <a:srgbClr val="66FF33"/>
                </a:solidFill>
                <a:latin typeface="Times New Roman" panose="02020603050405020304" pitchFamily="18" charset="0"/>
                <a:ea typeface="ＭＳ Ｐゴシック" panose="020B0600070205080204" pitchFamily="34" charset="-128"/>
              </a:rPr>
              <a:t> </a:t>
            </a:r>
            <a:endParaRPr lang="it-IT" altLang="it-IT" sz="2400" b="1" dirty="0">
              <a:solidFill>
                <a:srgbClr val="66FF33"/>
              </a:solidFill>
              <a:latin typeface="Times New Roman" panose="02020603050405020304" pitchFamily="18" charset="0"/>
              <a:ea typeface="ＭＳ Ｐゴシック" panose="020B0600070205080204" pitchFamily="34" charset="-128"/>
            </a:endParaRPr>
          </a:p>
        </p:txBody>
      </p:sp>
      <p:pic>
        <p:nvPicPr>
          <p:cNvPr id="16388" name="Picture 5" descr="10053909">
            <a:extLst>
              <a:ext uri="{FF2B5EF4-FFF2-40B4-BE49-F238E27FC236}">
                <a16:creationId xmlns:a16="http://schemas.microsoft.com/office/drawing/2014/main" id="{6272D935-85AC-EB4E-AA1A-2A89BF83DE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556"/>
          <a:stretch>
            <a:fillRect/>
          </a:stretch>
        </p:blipFill>
        <p:spPr bwMode="auto">
          <a:xfrm>
            <a:off x="6748814" y="3474873"/>
            <a:ext cx="1941513" cy="15367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16390" name="Picture 7" descr="10279399">
            <a:extLst>
              <a:ext uri="{FF2B5EF4-FFF2-40B4-BE49-F238E27FC236}">
                <a16:creationId xmlns:a16="http://schemas.microsoft.com/office/drawing/2014/main" id="{B2EE196E-6C9C-8F49-A1EC-8A897947EB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263"/>
          <a:stretch>
            <a:fillRect/>
          </a:stretch>
        </p:blipFill>
        <p:spPr bwMode="auto">
          <a:xfrm>
            <a:off x="468313" y="5364960"/>
            <a:ext cx="2057400" cy="13716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16391" name="Picture 8" descr="11442496">
            <a:extLst>
              <a:ext uri="{FF2B5EF4-FFF2-40B4-BE49-F238E27FC236}">
                <a16:creationId xmlns:a16="http://schemas.microsoft.com/office/drawing/2014/main" id="{8051DF1A-4505-764F-8DA2-8C2AB64796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6250"/>
          <a:stretch>
            <a:fillRect/>
          </a:stretch>
        </p:blipFill>
        <p:spPr bwMode="auto">
          <a:xfrm>
            <a:off x="7046965" y="1660369"/>
            <a:ext cx="1345213" cy="1754626"/>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16392" name="Picture 9" descr="11449742">
            <a:extLst>
              <a:ext uri="{FF2B5EF4-FFF2-40B4-BE49-F238E27FC236}">
                <a16:creationId xmlns:a16="http://schemas.microsoft.com/office/drawing/2014/main" id="{B8647C7A-7286-C74E-916A-1E4E27DD6D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0256" y="5105400"/>
            <a:ext cx="2362200" cy="160655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16393" name="Picture 10" descr="11462073">
            <a:extLst>
              <a:ext uri="{FF2B5EF4-FFF2-40B4-BE49-F238E27FC236}">
                <a16:creationId xmlns:a16="http://schemas.microsoft.com/office/drawing/2014/main" id="{B5DB80E8-EE92-B841-B10A-2B94F8CA8A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3030"/>
          <a:stretch>
            <a:fillRect/>
          </a:stretch>
        </p:blipFill>
        <p:spPr bwMode="auto">
          <a:xfrm>
            <a:off x="305840" y="1691398"/>
            <a:ext cx="1457325" cy="25908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16394" name="Picture 11" descr="11586211">
            <a:extLst>
              <a:ext uri="{FF2B5EF4-FFF2-40B4-BE49-F238E27FC236}">
                <a16:creationId xmlns:a16="http://schemas.microsoft.com/office/drawing/2014/main" id="{9C6005DC-7029-114A-B851-9E18BAC30D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5263"/>
          <a:stretch>
            <a:fillRect/>
          </a:stretch>
        </p:blipFill>
        <p:spPr bwMode="auto">
          <a:xfrm>
            <a:off x="4907933" y="3558363"/>
            <a:ext cx="1223963" cy="16764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16397" name="Picture 14" descr="chemist">
            <a:extLst>
              <a:ext uri="{FF2B5EF4-FFF2-40B4-BE49-F238E27FC236}">
                <a16:creationId xmlns:a16="http://schemas.microsoft.com/office/drawing/2014/main" id="{95ADC32E-F86D-9F4A-B19D-21CC16FE3C4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8064"/>
          <a:stretch>
            <a:fillRect/>
          </a:stretch>
        </p:blipFill>
        <p:spPr bwMode="auto">
          <a:xfrm>
            <a:off x="6477000" y="5105400"/>
            <a:ext cx="2413000" cy="1598613"/>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16399" name="Picture 16" descr="microscopista">
            <a:extLst>
              <a:ext uri="{FF2B5EF4-FFF2-40B4-BE49-F238E27FC236}">
                <a16:creationId xmlns:a16="http://schemas.microsoft.com/office/drawing/2014/main" id="{06DB9285-AA8A-A64A-98D1-1372A993925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b="5263"/>
          <a:stretch>
            <a:fillRect/>
          </a:stretch>
        </p:blipFill>
        <p:spPr bwMode="auto">
          <a:xfrm>
            <a:off x="1300682" y="3558363"/>
            <a:ext cx="2590800" cy="1665288"/>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17" name="Immagine 16">
            <a:extLst>
              <a:ext uri="{FF2B5EF4-FFF2-40B4-BE49-F238E27FC236}">
                <a16:creationId xmlns:a16="http://schemas.microsoft.com/office/drawing/2014/main" id="{09D6E3F0-EB82-A046-2CD2-38154D5B0552}"/>
              </a:ext>
            </a:extLst>
          </p:cNvPr>
          <p:cNvPicPr>
            <a:picLocks noChangeAspect="1"/>
          </p:cNvPicPr>
          <p:nvPr/>
        </p:nvPicPr>
        <p:blipFill>
          <a:blip r:embed="rId10"/>
          <a:stretch>
            <a:fillRect/>
          </a:stretch>
        </p:blipFill>
        <p:spPr>
          <a:xfrm>
            <a:off x="3566265" y="149750"/>
            <a:ext cx="1975275" cy="1042506"/>
          </a:xfrm>
          <a:prstGeom prst="rect">
            <a:avLst/>
          </a:prstGeom>
        </p:spPr>
      </p:pic>
      <p:sp>
        <p:nvSpPr>
          <p:cNvPr id="18" name="Rettangolo 17">
            <a:extLst>
              <a:ext uri="{FF2B5EF4-FFF2-40B4-BE49-F238E27FC236}">
                <a16:creationId xmlns:a16="http://schemas.microsoft.com/office/drawing/2014/main" id="{FCEAB5CD-C5F4-0336-ABDE-3D90439BF9B3}"/>
              </a:ext>
            </a:extLst>
          </p:cNvPr>
          <p:cNvSpPr/>
          <p:nvPr/>
        </p:nvSpPr>
        <p:spPr>
          <a:xfrm>
            <a:off x="591980" y="1306860"/>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35357">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2">
            <a:extLst>
              <a:ext uri="{FF2B5EF4-FFF2-40B4-BE49-F238E27FC236}">
                <a16:creationId xmlns:a16="http://schemas.microsoft.com/office/drawing/2014/main" id="{3587EFDF-99D9-8E4F-9580-10C2313FD793}"/>
              </a:ext>
            </a:extLst>
          </p:cNvPr>
          <p:cNvSpPr txBox="1">
            <a:spLocks noChangeArrowheads="1"/>
          </p:cNvSpPr>
          <p:nvPr/>
        </p:nvSpPr>
        <p:spPr bwMode="auto">
          <a:xfrm>
            <a:off x="1166813" y="10747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buFontTx/>
              <a:buNone/>
            </a:pPr>
            <a:endParaRPr lang="it-IT" altLang="it-IT" sz="1800">
              <a:latin typeface="Times New Roman" panose="02020603050405020304" pitchFamily="18" charset="0"/>
            </a:endParaRPr>
          </a:p>
        </p:txBody>
      </p:sp>
      <p:sp>
        <p:nvSpPr>
          <p:cNvPr id="20483" name="Text Box 3">
            <a:extLst>
              <a:ext uri="{FF2B5EF4-FFF2-40B4-BE49-F238E27FC236}">
                <a16:creationId xmlns:a16="http://schemas.microsoft.com/office/drawing/2014/main" id="{54587F42-CE7B-3647-A30B-89022538E180}"/>
              </a:ext>
            </a:extLst>
          </p:cNvPr>
          <p:cNvSpPr txBox="1">
            <a:spLocks noChangeArrowheads="1"/>
          </p:cNvSpPr>
          <p:nvPr/>
        </p:nvSpPr>
        <p:spPr bwMode="auto">
          <a:xfrm>
            <a:off x="1123846" y="1915858"/>
            <a:ext cx="6932613" cy="461665"/>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lang="it-IT" altLang="it-IT" b="1" dirty="0">
                <a:solidFill>
                  <a:srgbClr val="FF0000"/>
                </a:solidFill>
                <a:effectLst>
                  <a:outerShdw blurRad="38100" dist="38100" dir="2700000" algn="tl">
                    <a:srgbClr val="000000"/>
                  </a:outerShdw>
                </a:effectLst>
              </a:rPr>
              <a:t> </a:t>
            </a:r>
            <a:r>
              <a:rPr lang="it-IT" altLang="it-IT" b="1" dirty="0">
                <a:solidFill>
                  <a:srgbClr val="FF0000"/>
                </a:solidFill>
                <a:effectLst>
                  <a:outerShdw blurRad="38100" dist="38100" dir="2700000" algn="tl">
                    <a:srgbClr val="000000"/>
                  </a:outerShdw>
                </a:effectLst>
                <a:latin typeface="Arial" panose="020B0604020202020204" pitchFamily="34" charset="0"/>
              </a:rPr>
              <a:t>NORMATIVA DI RIFERIMENTO </a:t>
            </a:r>
          </a:p>
        </p:txBody>
      </p:sp>
      <p:sp>
        <p:nvSpPr>
          <p:cNvPr id="17411" name="Text Box 4">
            <a:extLst>
              <a:ext uri="{FF2B5EF4-FFF2-40B4-BE49-F238E27FC236}">
                <a16:creationId xmlns:a16="http://schemas.microsoft.com/office/drawing/2014/main" id="{2D6B08D3-3A28-F140-9DC6-76DC0A81D4BD}"/>
              </a:ext>
            </a:extLst>
          </p:cNvPr>
          <p:cNvSpPr txBox="1">
            <a:spLocks noChangeArrowheads="1"/>
          </p:cNvSpPr>
          <p:nvPr/>
        </p:nvSpPr>
        <p:spPr bwMode="auto">
          <a:xfrm>
            <a:off x="395287" y="2636912"/>
            <a:ext cx="835342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285750" indent="-285750" algn="just" eaLnBrk="1" hangingPunct="1">
              <a:spcBef>
                <a:spcPct val="0"/>
              </a:spcBef>
            </a:pPr>
            <a:r>
              <a:rPr lang="it-IT" altLang="it-IT" sz="1600" b="1" dirty="0">
                <a:solidFill>
                  <a:srgbClr val="FF0000"/>
                </a:solidFill>
              </a:rPr>
              <a:t>Legge </a:t>
            </a:r>
            <a:r>
              <a:rPr lang="it-IT" altLang="it-IT" sz="1600" b="1" dirty="0">
                <a:solidFill>
                  <a:srgbClr val="FF0000"/>
                </a:solidFill>
                <a:cs typeface="Arial" panose="020B0604020202020204" pitchFamily="34" charset="0"/>
              </a:rPr>
              <a:t> 24 maggio 1967, n. 396 </a:t>
            </a:r>
            <a:r>
              <a:rPr lang="it-IT" altLang="it-IT" sz="1600" b="1" dirty="0">
                <a:solidFill>
                  <a:schemeClr val="accent6">
                    <a:lumMod val="75000"/>
                  </a:schemeClr>
                </a:solidFill>
                <a:cs typeface="Arial" panose="020B0604020202020204" pitchFamily="34" charset="0"/>
              </a:rPr>
              <a:t>“Ordinamento della professione di biologo”.</a:t>
            </a:r>
          </a:p>
          <a:p>
            <a:pPr marL="285750" indent="-285750" algn="just" eaLnBrk="1" hangingPunct="1">
              <a:spcBef>
                <a:spcPct val="0"/>
              </a:spcBef>
            </a:pPr>
            <a:endParaRPr lang="it-IT" altLang="it-IT" sz="1600" b="1" dirty="0">
              <a:solidFill>
                <a:schemeClr val="accent6">
                  <a:lumMod val="75000"/>
                </a:schemeClr>
              </a:solidFill>
              <a:cs typeface="Arial" panose="020B0604020202020204" pitchFamily="34" charset="0"/>
            </a:endParaRPr>
          </a:p>
          <a:p>
            <a:pPr marL="285750" indent="-285750" algn="just" eaLnBrk="1" hangingPunct="1">
              <a:spcBef>
                <a:spcPct val="0"/>
              </a:spcBef>
            </a:pPr>
            <a:r>
              <a:rPr lang="it-IT" altLang="it-IT" sz="1600" b="1" dirty="0">
                <a:solidFill>
                  <a:srgbClr val="FF0000"/>
                </a:solidFill>
                <a:cs typeface="Arial" panose="020B0604020202020204" pitchFamily="34" charset="0"/>
              </a:rPr>
              <a:t>Legge 23 dicembre 1978, n. 833 </a:t>
            </a:r>
            <a:r>
              <a:rPr lang="ja-JP" altLang="it-IT" sz="1600" b="1" dirty="0">
                <a:solidFill>
                  <a:schemeClr val="accent6">
                    <a:lumMod val="75000"/>
                  </a:schemeClr>
                </a:solidFill>
                <a:cs typeface="Arial" panose="020B0604020202020204" pitchFamily="34" charset="0"/>
              </a:rPr>
              <a:t>“</a:t>
            </a:r>
            <a:r>
              <a:rPr lang="it-IT" altLang="ja-JP" sz="1600" b="1" dirty="0">
                <a:solidFill>
                  <a:schemeClr val="accent6">
                    <a:lumMod val="75000"/>
                  </a:schemeClr>
                </a:solidFill>
                <a:cs typeface="Arial" panose="020B0604020202020204" pitchFamily="34" charset="0"/>
              </a:rPr>
              <a:t>Istituzione del Servizio Sanitario Nazionale</a:t>
            </a:r>
            <a:r>
              <a:rPr lang="ja-JP" altLang="it-IT" sz="1600" b="1" dirty="0">
                <a:solidFill>
                  <a:schemeClr val="accent6">
                    <a:lumMod val="75000"/>
                  </a:schemeClr>
                </a:solidFill>
                <a:cs typeface="Arial" panose="020B0604020202020204" pitchFamily="34" charset="0"/>
              </a:rPr>
              <a:t>”</a:t>
            </a:r>
            <a:r>
              <a:rPr lang="it-IT" altLang="ja-JP" sz="1600" b="1" dirty="0">
                <a:solidFill>
                  <a:schemeClr val="accent6">
                    <a:lumMod val="75000"/>
                  </a:schemeClr>
                </a:solidFill>
                <a:cs typeface="Arial" panose="020B0604020202020204" pitchFamily="34" charset="0"/>
              </a:rPr>
              <a:t>.</a:t>
            </a:r>
          </a:p>
          <a:p>
            <a:pPr algn="just" eaLnBrk="1" hangingPunct="1">
              <a:spcBef>
                <a:spcPct val="0"/>
              </a:spcBef>
              <a:buNone/>
            </a:pPr>
            <a:endParaRPr lang="it-IT" altLang="ja-JP" sz="1600" b="1" dirty="0">
              <a:solidFill>
                <a:schemeClr val="accent6">
                  <a:lumMod val="75000"/>
                </a:schemeClr>
              </a:solidFill>
              <a:cs typeface="Arial" panose="020B0604020202020204" pitchFamily="34" charset="0"/>
            </a:endParaRPr>
          </a:p>
          <a:p>
            <a:pPr marL="285750" indent="-285750" algn="just" eaLnBrk="1" hangingPunct="1">
              <a:spcBef>
                <a:spcPct val="0"/>
              </a:spcBef>
            </a:pPr>
            <a:r>
              <a:rPr lang="it-IT" altLang="it-IT" sz="1600" b="1" dirty="0">
                <a:solidFill>
                  <a:srgbClr val="FF0000"/>
                </a:solidFill>
                <a:cs typeface="Arial" panose="020B0604020202020204" pitchFamily="34" charset="0"/>
              </a:rPr>
              <a:t>D.P.R. 20 dicembre 1979, n. 761</a:t>
            </a:r>
            <a:r>
              <a:rPr lang="it-IT" altLang="it-IT" sz="1600" b="1" dirty="0">
                <a:solidFill>
                  <a:schemeClr val="accent6">
                    <a:lumMod val="75000"/>
                  </a:schemeClr>
                </a:solidFill>
                <a:cs typeface="Arial" panose="020B0604020202020204" pitchFamily="34" charset="0"/>
              </a:rPr>
              <a:t> </a:t>
            </a:r>
            <a:r>
              <a:rPr lang="ja-JP" altLang="it-IT" sz="1600" b="1" dirty="0">
                <a:solidFill>
                  <a:schemeClr val="accent6">
                    <a:lumMod val="75000"/>
                  </a:schemeClr>
                </a:solidFill>
                <a:cs typeface="Arial" panose="020B0604020202020204" pitchFamily="34" charset="0"/>
              </a:rPr>
              <a:t>“</a:t>
            </a:r>
            <a:r>
              <a:rPr lang="it-IT" altLang="ja-JP" sz="1600" b="1" dirty="0">
                <a:solidFill>
                  <a:schemeClr val="accent6">
                    <a:lumMod val="75000"/>
                  </a:schemeClr>
                </a:solidFill>
                <a:cs typeface="Arial" panose="020B0604020202020204" pitchFamily="34" charset="0"/>
              </a:rPr>
              <a:t>Stato giuridico del personale delle unità sanitarie locali</a:t>
            </a:r>
            <a:r>
              <a:rPr lang="ja-JP" altLang="it-IT" sz="1600" b="1" dirty="0">
                <a:solidFill>
                  <a:schemeClr val="accent6">
                    <a:lumMod val="75000"/>
                  </a:schemeClr>
                </a:solidFill>
                <a:cs typeface="Arial" panose="020B0604020202020204" pitchFamily="34" charset="0"/>
              </a:rPr>
              <a:t>”</a:t>
            </a:r>
            <a:r>
              <a:rPr lang="it-IT" altLang="ja-JP" sz="1600" b="1" dirty="0">
                <a:solidFill>
                  <a:schemeClr val="accent6">
                    <a:lumMod val="75000"/>
                  </a:schemeClr>
                </a:solidFill>
                <a:cs typeface="Arial" panose="020B0604020202020204" pitchFamily="34" charset="0"/>
              </a:rPr>
              <a:t>.</a:t>
            </a:r>
          </a:p>
          <a:p>
            <a:pPr marL="285750" indent="-285750" algn="just" eaLnBrk="1" hangingPunct="1">
              <a:spcBef>
                <a:spcPct val="0"/>
              </a:spcBef>
            </a:pPr>
            <a:endParaRPr lang="it-IT" altLang="ja-JP" sz="1600" b="1" dirty="0">
              <a:solidFill>
                <a:schemeClr val="accent6">
                  <a:lumMod val="75000"/>
                </a:schemeClr>
              </a:solidFill>
              <a:cs typeface="Arial" panose="020B0604020202020204" pitchFamily="34" charset="0"/>
            </a:endParaRPr>
          </a:p>
          <a:p>
            <a:pPr marL="285750" indent="-285750" algn="just" eaLnBrk="1" hangingPunct="1">
              <a:spcBef>
                <a:spcPct val="0"/>
              </a:spcBef>
            </a:pPr>
            <a:r>
              <a:rPr lang="it-IT" altLang="it-IT" sz="1600" b="1" dirty="0">
                <a:solidFill>
                  <a:srgbClr val="FF0000"/>
                </a:solidFill>
                <a:cs typeface="Arial" panose="020B0604020202020204" pitchFamily="34" charset="0"/>
              </a:rPr>
              <a:t>D.P.C.M. 10 febbraio 1984 </a:t>
            </a:r>
            <a:r>
              <a:rPr lang="ja-JP" altLang="it-IT" sz="1600" b="1" dirty="0">
                <a:solidFill>
                  <a:schemeClr val="accent6">
                    <a:lumMod val="75000"/>
                  </a:schemeClr>
                </a:solidFill>
                <a:cs typeface="Arial" panose="020B0604020202020204" pitchFamily="34" charset="0"/>
              </a:rPr>
              <a:t>“</a:t>
            </a:r>
            <a:r>
              <a:rPr lang="it-IT" altLang="ja-JP" sz="1600" b="1" dirty="0">
                <a:solidFill>
                  <a:schemeClr val="accent6">
                    <a:lumMod val="75000"/>
                  </a:schemeClr>
                </a:solidFill>
                <a:cs typeface="Arial" panose="020B0604020202020204" pitchFamily="34" charset="0"/>
              </a:rPr>
              <a:t>Indirizzo e coordinamento dell’attività amministrativa delle regioni in materia di requisiti minimi di strutturazione, di dotazione strumentale  e di qualificazione funzionale del personale dei presidi che erogano prestazioni di diagnostica di laboratorio</a:t>
            </a:r>
            <a:r>
              <a:rPr lang="ja-JP" altLang="it-IT" sz="1600" b="1" dirty="0">
                <a:solidFill>
                  <a:schemeClr val="accent6">
                    <a:lumMod val="75000"/>
                  </a:schemeClr>
                </a:solidFill>
                <a:cs typeface="Arial" panose="020B0604020202020204" pitchFamily="34" charset="0"/>
              </a:rPr>
              <a:t>”</a:t>
            </a:r>
            <a:r>
              <a:rPr lang="it-IT" altLang="ja-JP" sz="1600" b="1" dirty="0">
                <a:solidFill>
                  <a:schemeClr val="accent6">
                    <a:lumMod val="75000"/>
                  </a:schemeClr>
                </a:solidFill>
                <a:cs typeface="Arial" panose="020B0604020202020204" pitchFamily="34" charset="0"/>
              </a:rPr>
              <a:t>.</a:t>
            </a:r>
          </a:p>
          <a:p>
            <a:pPr algn="just" eaLnBrk="1" hangingPunct="1">
              <a:spcBef>
                <a:spcPct val="0"/>
              </a:spcBef>
              <a:buNone/>
            </a:pPr>
            <a:endParaRPr lang="it-IT" altLang="ja-JP" sz="1600" b="1" dirty="0">
              <a:solidFill>
                <a:schemeClr val="accent6">
                  <a:lumMod val="75000"/>
                </a:schemeClr>
              </a:solidFill>
              <a:cs typeface="Arial" panose="020B0604020202020204" pitchFamily="34" charset="0"/>
            </a:endParaRPr>
          </a:p>
          <a:p>
            <a:pPr marL="285750" indent="-285750" algn="just" eaLnBrk="1" hangingPunct="1">
              <a:spcBef>
                <a:spcPct val="0"/>
              </a:spcBef>
            </a:pPr>
            <a:r>
              <a:rPr lang="it-IT" altLang="it-IT" sz="1600" b="1" dirty="0" err="1">
                <a:solidFill>
                  <a:srgbClr val="FF0000"/>
                </a:solidFill>
              </a:rPr>
              <a:t>D.Lgs.</a:t>
            </a:r>
            <a:r>
              <a:rPr lang="it-IT" altLang="it-IT" sz="1600" b="1" dirty="0">
                <a:solidFill>
                  <a:srgbClr val="FF0000"/>
                </a:solidFill>
              </a:rPr>
              <a:t> 30 dicembre 1992, n. 502 </a:t>
            </a:r>
            <a:r>
              <a:rPr lang="ja-JP" altLang="it-IT" sz="1600" b="1" dirty="0">
                <a:solidFill>
                  <a:schemeClr val="accent6">
                    <a:lumMod val="75000"/>
                  </a:schemeClr>
                </a:solidFill>
              </a:rPr>
              <a:t>“</a:t>
            </a:r>
            <a:r>
              <a:rPr lang="it-IT" altLang="ja-JP" sz="1600" b="1" dirty="0">
                <a:solidFill>
                  <a:schemeClr val="accent6">
                    <a:lumMod val="75000"/>
                  </a:schemeClr>
                </a:solidFill>
              </a:rPr>
              <a:t>Riordino della disciplina in materia sanitaria a norma </a:t>
            </a:r>
            <a:r>
              <a:rPr lang="it-IT" altLang="ja-JP" sz="1600" b="1" dirty="0" err="1">
                <a:solidFill>
                  <a:schemeClr val="accent6">
                    <a:lumMod val="75000"/>
                  </a:schemeClr>
                </a:solidFill>
              </a:rPr>
              <a:t>dell</a:t>
            </a:r>
            <a:r>
              <a:rPr lang="ja-JP" altLang="it-IT" sz="1600" b="1" dirty="0">
                <a:solidFill>
                  <a:schemeClr val="accent6">
                    <a:lumMod val="75000"/>
                  </a:schemeClr>
                </a:solidFill>
              </a:rPr>
              <a:t>’</a:t>
            </a:r>
            <a:r>
              <a:rPr lang="it-IT" altLang="ja-JP" sz="1600" b="1" dirty="0">
                <a:solidFill>
                  <a:schemeClr val="accent6">
                    <a:lumMod val="75000"/>
                  </a:schemeClr>
                </a:solidFill>
              </a:rPr>
              <a:t>art. 1 della Legge 23 ottobre 1992, n. 421</a:t>
            </a:r>
            <a:r>
              <a:rPr lang="ja-JP" altLang="it-IT" sz="1600" b="1" dirty="0">
                <a:solidFill>
                  <a:schemeClr val="accent6">
                    <a:lumMod val="75000"/>
                  </a:schemeClr>
                </a:solidFill>
              </a:rPr>
              <a:t>”</a:t>
            </a:r>
            <a:r>
              <a:rPr lang="it-IT" altLang="ja-JP" sz="1600" b="1" dirty="0">
                <a:solidFill>
                  <a:schemeClr val="accent6">
                    <a:lumMod val="75000"/>
                  </a:schemeClr>
                </a:solidFill>
              </a:rPr>
              <a:t>.</a:t>
            </a:r>
          </a:p>
          <a:p>
            <a:pPr marL="285750" indent="-285750" algn="just" eaLnBrk="1" hangingPunct="1">
              <a:spcBef>
                <a:spcPct val="0"/>
              </a:spcBef>
            </a:pPr>
            <a:endParaRPr lang="it-IT" altLang="ja-JP" sz="1600" b="1" dirty="0">
              <a:solidFill>
                <a:srgbClr val="FFFF00"/>
              </a:solidFill>
              <a:cs typeface="Arial" panose="020B0604020202020204" pitchFamily="34" charset="0"/>
            </a:endParaRPr>
          </a:p>
          <a:p>
            <a:pPr marL="285750" indent="-285750" algn="just" eaLnBrk="1" hangingPunct="1">
              <a:spcBef>
                <a:spcPct val="0"/>
              </a:spcBef>
            </a:pPr>
            <a:endParaRPr lang="it-IT" altLang="ja-JP" sz="1600" b="1" dirty="0">
              <a:solidFill>
                <a:srgbClr val="FFFF00"/>
              </a:solidFill>
              <a:cs typeface="Arial" panose="020B0604020202020204" pitchFamily="34" charset="0"/>
            </a:endParaRPr>
          </a:p>
          <a:p>
            <a:pPr marL="285750" indent="-285750" algn="just" eaLnBrk="1" hangingPunct="1">
              <a:spcBef>
                <a:spcPct val="0"/>
              </a:spcBef>
            </a:pPr>
            <a:endParaRPr lang="it-IT" altLang="ja-JP" sz="1600" b="1" dirty="0">
              <a:solidFill>
                <a:srgbClr val="FFFF00"/>
              </a:solidFill>
              <a:cs typeface="Arial" panose="020B0604020202020204" pitchFamily="34" charset="0"/>
            </a:endParaRPr>
          </a:p>
          <a:p>
            <a:pPr algn="just" eaLnBrk="1" hangingPunct="1">
              <a:spcBef>
                <a:spcPct val="0"/>
              </a:spcBef>
              <a:buNone/>
            </a:pPr>
            <a:endParaRPr lang="it-IT" altLang="it-IT" sz="1600" b="1" dirty="0">
              <a:solidFill>
                <a:srgbClr val="FFFF00"/>
              </a:solidFill>
              <a:cs typeface="Arial" panose="020B0604020202020204" pitchFamily="34" charset="0"/>
            </a:endParaRPr>
          </a:p>
        </p:txBody>
      </p:sp>
      <p:pic>
        <p:nvPicPr>
          <p:cNvPr id="5" name="Immagine 4">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122454"/>
            <a:ext cx="1975275" cy="1042506"/>
          </a:xfrm>
          <a:prstGeom prst="rect">
            <a:avLst/>
          </a:prstGeom>
        </p:spPr>
      </p:pic>
      <p:sp>
        <p:nvSpPr>
          <p:cNvPr id="6" name="Rettangolo 5">
            <a:extLst>
              <a:ext uri="{FF2B5EF4-FFF2-40B4-BE49-F238E27FC236}">
                <a16:creationId xmlns:a16="http://schemas.microsoft.com/office/drawing/2014/main" id="{FCEAB5CD-C5F4-0336-ABDE-3D90439BF9B3}"/>
              </a:ext>
            </a:extLst>
          </p:cNvPr>
          <p:cNvSpPr/>
          <p:nvPr/>
        </p:nvSpPr>
        <p:spPr>
          <a:xfrm>
            <a:off x="628230" y="1310831"/>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99043">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21191-E258-B001-CEFC-4335041B13F1}"/>
            </a:ext>
          </a:extLst>
        </p:cNvPr>
        <p:cNvGrpSpPr/>
        <p:nvPr/>
      </p:nvGrpSpPr>
      <p:grpSpPr>
        <a:xfrm>
          <a:off x="0" y="0"/>
          <a:ext cx="0" cy="0"/>
          <a:chOff x="0" y="0"/>
          <a:chExt cx="0" cy="0"/>
        </a:xfrm>
      </p:grpSpPr>
      <p:sp>
        <p:nvSpPr>
          <p:cNvPr id="19457" name="Text Box 2">
            <a:extLst>
              <a:ext uri="{FF2B5EF4-FFF2-40B4-BE49-F238E27FC236}">
                <a16:creationId xmlns:a16="http://schemas.microsoft.com/office/drawing/2014/main" id="{BACD015E-0F0E-6477-BD2D-B462DF6B32E7}"/>
              </a:ext>
            </a:extLst>
          </p:cNvPr>
          <p:cNvSpPr txBox="1">
            <a:spLocks noChangeArrowheads="1"/>
          </p:cNvSpPr>
          <p:nvPr/>
        </p:nvSpPr>
        <p:spPr bwMode="auto">
          <a:xfrm>
            <a:off x="233260" y="2060848"/>
            <a:ext cx="8713787" cy="3729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pPr>
            <a:r>
              <a:rPr lang="it-IT" altLang="it-IT" sz="1600" b="1" dirty="0">
                <a:solidFill>
                  <a:srgbClr val="FF0000"/>
                </a:solidFill>
              </a:rPr>
              <a:t>D.P.R. 5 giugno 2001, n. 328 </a:t>
            </a:r>
            <a:r>
              <a:rPr lang="ja-JP" altLang="it-IT" sz="1600" b="1" dirty="0">
                <a:solidFill>
                  <a:schemeClr val="accent6">
                    <a:lumMod val="75000"/>
                  </a:schemeClr>
                </a:solidFill>
              </a:rPr>
              <a:t>“</a:t>
            </a:r>
            <a:r>
              <a:rPr lang="it-IT" altLang="ja-JP" sz="1600" b="1" dirty="0">
                <a:solidFill>
                  <a:schemeClr val="accent6">
                    <a:lumMod val="75000"/>
                  </a:schemeClr>
                </a:solidFill>
              </a:rPr>
              <a:t>Modifiche ed integrazioni della disciplina dei requisiti per l</a:t>
            </a:r>
            <a:r>
              <a:rPr lang="ja-JP" altLang="it-IT" sz="1600" b="1" dirty="0">
                <a:solidFill>
                  <a:schemeClr val="accent6">
                    <a:lumMod val="75000"/>
                  </a:schemeClr>
                </a:solidFill>
              </a:rPr>
              <a:t>’</a:t>
            </a:r>
            <a:r>
              <a:rPr lang="it-IT" altLang="ja-JP" sz="1600" b="1" dirty="0">
                <a:solidFill>
                  <a:schemeClr val="accent6">
                    <a:lumMod val="75000"/>
                  </a:schemeClr>
                </a:solidFill>
              </a:rPr>
              <a:t>ammissione </a:t>
            </a:r>
            <a:r>
              <a:rPr lang="it-IT" altLang="ja-JP" sz="1600" b="1" dirty="0" err="1">
                <a:solidFill>
                  <a:schemeClr val="accent6">
                    <a:lumMod val="75000"/>
                  </a:schemeClr>
                </a:solidFill>
              </a:rPr>
              <a:t>all</a:t>
            </a:r>
            <a:r>
              <a:rPr lang="ja-JP" altLang="it-IT" sz="1600" b="1" dirty="0">
                <a:solidFill>
                  <a:schemeClr val="accent6">
                    <a:lumMod val="75000"/>
                  </a:schemeClr>
                </a:solidFill>
              </a:rPr>
              <a:t>’</a:t>
            </a:r>
            <a:r>
              <a:rPr lang="it-IT" altLang="ja-JP" sz="1600" b="1" dirty="0">
                <a:solidFill>
                  <a:schemeClr val="accent6">
                    <a:lumMod val="75000"/>
                  </a:schemeClr>
                </a:solidFill>
              </a:rPr>
              <a:t>esame di Stato e delle relative prove per l</a:t>
            </a:r>
            <a:r>
              <a:rPr lang="ja-JP" altLang="it-IT" sz="1600" b="1" dirty="0">
                <a:solidFill>
                  <a:schemeClr val="accent6">
                    <a:lumMod val="75000"/>
                  </a:schemeClr>
                </a:solidFill>
              </a:rPr>
              <a:t>’</a:t>
            </a:r>
            <a:r>
              <a:rPr lang="it-IT" altLang="ja-JP" sz="1600" b="1" dirty="0">
                <a:solidFill>
                  <a:schemeClr val="accent6">
                    <a:lumMod val="75000"/>
                  </a:schemeClr>
                </a:solidFill>
              </a:rPr>
              <a:t>esercizio di talune professioni, nonché della disciplina dei relativi ordinamenti</a:t>
            </a:r>
            <a:r>
              <a:rPr lang="ja-JP" altLang="it-IT" sz="1600" b="1" dirty="0">
                <a:solidFill>
                  <a:schemeClr val="accent6">
                    <a:lumMod val="75000"/>
                  </a:schemeClr>
                </a:solidFill>
              </a:rPr>
              <a:t>”</a:t>
            </a:r>
            <a:r>
              <a:rPr lang="it-IT" altLang="ja-JP" sz="1600" b="1" dirty="0">
                <a:solidFill>
                  <a:schemeClr val="accent6">
                    <a:lumMod val="75000"/>
                  </a:schemeClr>
                </a:solidFill>
              </a:rPr>
              <a:t>.</a:t>
            </a:r>
          </a:p>
          <a:p>
            <a:pPr algn="just" eaLnBrk="1" hangingPunct="1">
              <a:spcBef>
                <a:spcPct val="0"/>
              </a:spcBef>
            </a:pPr>
            <a:endParaRPr lang="it-IT" altLang="ja-JP" sz="1600" b="1" dirty="0">
              <a:solidFill>
                <a:schemeClr val="accent6">
                  <a:lumMod val="75000"/>
                </a:schemeClr>
              </a:solidFill>
            </a:endParaRPr>
          </a:p>
          <a:p>
            <a:pPr algn="just">
              <a:spcBef>
                <a:spcPct val="0"/>
              </a:spcBef>
            </a:pPr>
            <a:r>
              <a:rPr lang="it-IT" altLang="it-IT" sz="1600" b="1" dirty="0">
                <a:solidFill>
                  <a:srgbClr val="FF0000"/>
                </a:solidFill>
                <a:cs typeface="Arial" panose="020B0604020202020204" pitchFamily="34" charset="0"/>
              </a:rPr>
              <a:t>DECRETO 16 settembre 2016 </a:t>
            </a:r>
            <a:r>
              <a:rPr lang="it-IT" altLang="it-IT" sz="1600" dirty="0">
                <a:solidFill>
                  <a:srgbClr val="FF0000"/>
                </a:solidFill>
                <a:cs typeface="Arial" panose="020B0604020202020204" pitchFamily="34" charset="0"/>
              </a:rPr>
              <a:t> </a:t>
            </a:r>
            <a:r>
              <a:rPr lang="it-IT" altLang="it-IT" sz="1600" b="1" dirty="0">
                <a:solidFill>
                  <a:schemeClr val="accent6">
                    <a:lumMod val="75000"/>
                  </a:schemeClr>
                </a:solidFill>
                <a:cs typeface="Arial" panose="020B0604020202020204" pitchFamily="34" charset="0"/>
              </a:rPr>
              <a:t>Riordino delle Scuole di specializzazione ad accesso riservato ai «non medici». (Decreto n. 716). </a:t>
            </a:r>
          </a:p>
          <a:p>
            <a:pPr algn="just">
              <a:spcBef>
                <a:spcPct val="0"/>
              </a:spcBef>
            </a:pPr>
            <a:endParaRPr lang="it-IT" altLang="it-IT" sz="1600" b="1" dirty="0">
              <a:solidFill>
                <a:schemeClr val="accent6">
                  <a:lumMod val="75000"/>
                </a:schemeClr>
              </a:solidFill>
              <a:cs typeface="Arial" panose="020B0604020202020204" pitchFamily="34" charset="0"/>
            </a:endParaRPr>
          </a:p>
          <a:p>
            <a:pPr>
              <a:spcBef>
                <a:spcPct val="0"/>
              </a:spcBef>
            </a:pPr>
            <a:r>
              <a:rPr lang="it-IT" altLang="it-IT" sz="1600" b="1" dirty="0">
                <a:solidFill>
                  <a:srgbClr val="FF0000"/>
                </a:solidFill>
                <a:cs typeface="Arial" panose="020B0604020202020204" pitchFamily="34" charset="0"/>
              </a:rPr>
              <a:t>LEGGE 11 gennaio 2018, n. 3 </a:t>
            </a:r>
            <a:r>
              <a:rPr lang="it-IT" altLang="it-IT" sz="1600" dirty="0">
                <a:solidFill>
                  <a:srgbClr val="FF0000"/>
                </a:solidFill>
                <a:cs typeface="Arial" panose="020B0604020202020204" pitchFamily="34" charset="0"/>
              </a:rPr>
              <a:t> </a:t>
            </a:r>
            <a:r>
              <a:rPr lang="it-IT" altLang="it-IT" sz="1600" b="1" dirty="0">
                <a:solidFill>
                  <a:schemeClr val="accent6">
                    <a:lumMod val="75000"/>
                  </a:schemeClr>
                </a:solidFill>
                <a:cs typeface="Arial" panose="020B0604020202020204" pitchFamily="34" charset="0"/>
              </a:rPr>
              <a:t>Delega al Governo in materia di sperimentazione clinica di medicinali </a:t>
            </a:r>
            <a:r>
              <a:rPr lang="it-IT" altLang="it-IT" sz="1600" b="1" dirty="0" err="1">
                <a:solidFill>
                  <a:schemeClr val="accent6">
                    <a:lumMod val="75000"/>
                  </a:schemeClr>
                </a:solidFill>
                <a:cs typeface="Arial" panose="020B0604020202020204" pitchFamily="34" charset="0"/>
              </a:rPr>
              <a:t>nonche</a:t>
            </a:r>
            <a:r>
              <a:rPr lang="it-IT" altLang="it-IT" sz="1600" b="1" dirty="0">
                <a:solidFill>
                  <a:schemeClr val="accent6">
                    <a:lumMod val="75000"/>
                  </a:schemeClr>
                </a:solidFill>
                <a:cs typeface="Arial" panose="020B0604020202020204" pitchFamily="34" charset="0"/>
              </a:rPr>
              <a:t>' disposizioni per il riordino delle professioni sanitarie e per la dirigenza sanitaria del Ministero della salute.</a:t>
            </a:r>
          </a:p>
          <a:p>
            <a:pPr>
              <a:spcBef>
                <a:spcPct val="0"/>
              </a:spcBef>
            </a:pPr>
            <a:endParaRPr lang="it-IT" altLang="it-IT" sz="1600" b="1" dirty="0">
              <a:solidFill>
                <a:schemeClr val="accent6">
                  <a:lumMod val="75000"/>
                </a:schemeClr>
              </a:solidFill>
              <a:cs typeface="Arial" panose="020B0604020202020204" pitchFamily="34" charset="0"/>
            </a:endParaRPr>
          </a:p>
          <a:p>
            <a:pPr algn="l">
              <a:spcAft>
                <a:spcPts val="1125"/>
              </a:spcAft>
            </a:pPr>
            <a:r>
              <a:rPr lang="it-IT" altLang="it-IT" sz="1600" b="1" dirty="0">
                <a:solidFill>
                  <a:srgbClr val="FF0000"/>
                </a:solidFill>
                <a:cs typeface="Arial" panose="020B0604020202020204" pitchFamily="34" charset="0"/>
              </a:rPr>
              <a:t>Legge 8 novembre 2021, n. 163 </a:t>
            </a:r>
            <a:r>
              <a:rPr lang="it-IT" sz="1600" b="1" dirty="0">
                <a:solidFill>
                  <a:schemeClr val="accent6">
                    <a:lumMod val="75000"/>
                  </a:schemeClr>
                </a:solidFill>
                <a:cs typeface="Arial" panose="020B0604020202020204" pitchFamily="34" charset="0"/>
              </a:rPr>
              <a:t>Disposizioni in materia di titoli universitari abilitanti. </a:t>
            </a:r>
          </a:p>
          <a:p>
            <a:pPr algn="just" eaLnBrk="1" hangingPunct="1">
              <a:spcBef>
                <a:spcPct val="0"/>
              </a:spcBef>
              <a:defRPr/>
            </a:pPr>
            <a:endParaRPr lang="it-IT" altLang="it-IT" sz="1600" b="1" dirty="0">
              <a:solidFill>
                <a:schemeClr val="accent6">
                  <a:lumMod val="75000"/>
                </a:schemeClr>
              </a:solidFill>
              <a:cs typeface="Arial" panose="020B0604020202020204" pitchFamily="34" charset="0"/>
            </a:endParaRPr>
          </a:p>
          <a:p>
            <a:pPr>
              <a:spcBef>
                <a:spcPct val="0"/>
              </a:spcBef>
            </a:pPr>
            <a:endParaRPr lang="it-IT" altLang="it-IT" sz="1600" b="1" dirty="0">
              <a:solidFill>
                <a:srgbClr val="FFFF00"/>
              </a:solidFill>
              <a:cs typeface="Arial" panose="020B0604020202020204" pitchFamily="34" charset="0"/>
            </a:endParaRPr>
          </a:p>
        </p:txBody>
      </p:sp>
      <p:pic>
        <p:nvPicPr>
          <p:cNvPr id="3" name="Immagine 2">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149750"/>
            <a:ext cx="1975275" cy="1042506"/>
          </a:xfrm>
          <a:prstGeom prst="rect">
            <a:avLst/>
          </a:prstGeom>
        </p:spPr>
      </p:pic>
      <p:sp>
        <p:nvSpPr>
          <p:cNvPr id="4" name="Rettangolo 3">
            <a:extLst>
              <a:ext uri="{FF2B5EF4-FFF2-40B4-BE49-F238E27FC236}">
                <a16:creationId xmlns:a16="http://schemas.microsoft.com/office/drawing/2014/main" id="{FCEAB5CD-C5F4-0336-ABDE-3D90439BF9B3}"/>
              </a:ext>
            </a:extLst>
          </p:cNvPr>
          <p:cNvSpPr/>
          <p:nvPr/>
        </p:nvSpPr>
        <p:spPr>
          <a:xfrm>
            <a:off x="628231" y="1340768"/>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3536237448"/>
      </p:ext>
    </p:extLst>
  </p:cSld>
  <p:clrMapOvr>
    <a:masterClrMapping/>
  </p:clrMapOvr>
  <p:transition advTm="127715">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olo 1">
            <a:extLst>
              <a:ext uri="{FF2B5EF4-FFF2-40B4-BE49-F238E27FC236}">
                <a16:creationId xmlns:a16="http://schemas.microsoft.com/office/drawing/2014/main" id="{DF86F6C0-DBAD-7741-B754-38D8D9E4BE48}"/>
              </a:ext>
            </a:extLst>
          </p:cNvPr>
          <p:cNvSpPr>
            <a:spLocks noGrp="1" noChangeArrowheads="1"/>
          </p:cNvSpPr>
          <p:nvPr>
            <p:ph type="title"/>
          </p:nvPr>
        </p:nvSpPr>
        <p:spPr>
          <a:xfrm>
            <a:off x="298268" y="1786459"/>
            <a:ext cx="8229600" cy="706437"/>
          </a:xfrm>
        </p:spPr>
        <p:txBody>
          <a:bodyPr/>
          <a:lstStyle/>
          <a:p>
            <a:r>
              <a:rPr lang="it-IT" altLang="it-IT" sz="2400" b="1" dirty="0">
                <a:solidFill>
                  <a:srgbClr val="FF0000"/>
                </a:solidFill>
                <a:latin typeface="Palatino Linotype" panose="02040502050505030304" pitchFamily="18" charset="0"/>
                <a:ea typeface="ＭＳ Ｐゴシック" panose="020B0600070205080204" pitchFamily="34" charset="-128"/>
              </a:rPr>
              <a:t>LEGGE n. 3 del gennaio 2018</a:t>
            </a:r>
            <a:br>
              <a:rPr lang="it-IT" altLang="it-IT" sz="2400" dirty="0">
                <a:ea typeface="ＭＳ Ｐゴシック" panose="020B0600070205080204" pitchFamily="34" charset="-128"/>
              </a:rPr>
            </a:br>
            <a:endParaRPr lang="it-IT" altLang="it-IT" sz="2400" dirty="0">
              <a:ea typeface="ＭＳ Ｐゴシック" panose="020B0600070205080204" pitchFamily="34" charset="-128"/>
            </a:endParaRPr>
          </a:p>
        </p:txBody>
      </p:sp>
      <p:sp>
        <p:nvSpPr>
          <p:cNvPr id="21506" name="Segnaposto contenuto 2">
            <a:extLst>
              <a:ext uri="{FF2B5EF4-FFF2-40B4-BE49-F238E27FC236}">
                <a16:creationId xmlns:a16="http://schemas.microsoft.com/office/drawing/2014/main" id="{99D0B863-3776-4E47-BEE1-7BD13D29B011}"/>
              </a:ext>
            </a:extLst>
          </p:cNvPr>
          <p:cNvSpPr>
            <a:spLocks noGrp="1" noChangeArrowheads="1"/>
          </p:cNvSpPr>
          <p:nvPr>
            <p:ph idx="1"/>
          </p:nvPr>
        </p:nvSpPr>
        <p:spPr>
          <a:xfrm>
            <a:off x="483460" y="2492896"/>
            <a:ext cx="8044408" cy="4177111"/>
          </a:xfrm>
        </p:spPr>
        <p:txBody>
          <a:bodyPr/>
          <a:lstStyle/>
          <a:p>
            <a:pPr marL="44450" indent="0" algn="just">
              <a:lnSpc>
                <a:spcPct val="70000"/>
              </a:lnSpc>
              <a:buFont typeface="Wingdings" pitchFamily="2" charset="2"/>
              <a:buNone/>
            </a:pPr>
            <a:r>
              <a:rPr lang="it-IT" altLang="it-IT" sz="1400" dirty="0">
                <a:solidFill>
                  <a:schemeClr val="accent6">
                    <a:lumMod val="75000"/>
                  </a:schemeClr>
                </a:solidFill>
                <a:latin typeface="Palatino Linotype" panose="02040502050505030304" pitchFamily="18" charset="0"/>
                <a:ea typeface="ＭＳ Ｐゴシック" panose="020B0600070205080204" pitchFamily="34" charset="-128"/>
              </a:rPr>
              <a:t> </a:t>
            </a:r>
            <a:r>
              <a:rPr lang="it-IT" altLang="it-IT" sz="2000" dirty="0">
                <a:solidFill>
                  <a:schemeClr val="accent6">
                    <a:lumMod val="75000"/>
                  </a:schemeClr>
                </a:solidFill>
                <a:latin typeface="Palatino Linotype" panose="02040502050505030304" pitchFamily="18" charset="0"/>
                <a:ea typeface="ＭＳ Ｐゴシック" panose="020B0600070205080204" pitchFamily="34" charset="-128"/>
              </a:rPr>
              <a:t>"</a:t>
            </a:r>
            <a:r>
              <a:rPr lang="it-IT" altLang="it-IT" sz="2000" b="1" dirty="0">
                <a:solidFill>
                  <a:schemeClr val="accent6">
                    <a:lumMod val="75000"/>
                  </a:schemeClr>
                </a:solidFill>
                <a:latin typeface="Palatino Linotype" panose="02040502050505030304" pitchFamily="18" charset="0"/>
                <a:ea typeface="ＭＳ Ｐゴシック" panose="020B0600070205080204" pitchFamily="34" charset="-128"/>
              </a:rPr>
              <a:t>Delega al Governo in materia di sperimentazione clinica di medicinali nonché disposizioni per il riordino delle professioni sanitarie e per la dirigenza sanitaria del Ministero della salute</a:t>
            </a:r>
            <a:r>
              <a:rPr lang="it-IT" altLang="it-IT" sz="2000" dirty="0">
                <a:solidFill>
                  <a:schemeClr val="accent6">
                    <a:lumMod val="75000"/>
                  </a:schemeClr>
                </a:solidFill>
                <a:latin typeface="Palatino Linotype" panose="02040502050505030304" pitchFamily="18" charset="0"/>
                <a:ea typeface="ＭＳ Ｐゴシック" panose="020B0600070205080204" pitchFamily="34" charset="-128"/>
              </a:rPr>
              <a:t>".</a:t>
            </a:r>
          </a:p>
          <a:p>
            <a:pPr marL="44450" indent="0" algn="just">
              <a:lnSpc>
                <a:spcPct val="70000"/>
              </a:lnSpc>
              <a:buFont typeface="Wingdings" pitchFamily="2" charset="2"/>
              <a:buNone/>
            </a:pPr>
            <a:endParaRPr lang="it-IT" altLang="it-IT" sz="2000" dirty="0">
              <a:solidFill>
                <a:schemeClr val="accent6">
                  <a:lumMod val="75000"/>
                </a:schemeClr>
              </a:solidFill>
              <a:latin typeface="Palatino Linotype" panose="02040502050505030304" pitchFamily="18" charset="0"/>
              <a:ea typeface="ＭＳ Ｐゴシック" panose="020B0600070205080204" pitchFamily="34" charset="-128"/>
            </a:endParaRPr>
          </a:p>
          <a:p>
            <a:pPr marL="44450" indent="0" algn="just">
              <a:lnSpc>
                <a:spcPct val="70000"/>
              </a:lnSpc>
              <a:buFont typeface="Wingdings" pitchFamily="2" charset="2"/>
              <a:buNone/>
            </a:pPr>
            <a:r>
              <a:rPr lang="it-IT" altLang="it-IT"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Sancisce il passaggio </a:t>
            </a:r>
            <a:r>
              <a:rPr lang="it-IT" altLang="it-IT" sz="1600" b="1" kern="1200" dirty="0" err="1">
                <a:solidFill>
                  <a:schemeClr val="accent6">
                    <a:lumMod val="75000"/>
                  </a:schemeClr>
                </a:solidFill>
                <a:latin typeface="Arial" panose="020B0604020202020204" pitchFamily="34" charset="0"/>
                <a:ea typeface="ＭＳ Ｐゴシック" panose="020B0600070205080204" pitchFamily="34" charset="-128"/>
                <a:cs typeface="+mn-cs"/>
              </a:rPr>
              <a:t>dell</a:t>
            </a:r>
            <a:r>
              <a:rPr lang="ja-JP" altLang="it-IT"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a:t>
            </a:r>
            <a:r>
              <a:rPr lang="it-IT" altLang="ja-JP"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Ordine dei Biologi dalla vigilanza del Ministero di Grazia e Giustizia al Ministero della Salute e quindi l</a:t>
            </a:r>
            <a:r>
              <a:rPr lang="ja-JP" altLang="it-IT"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a:t>
            </a:r>
            <a:r>
              <a:rPr lang="it-IT" altLang="ja-JP"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inclusione del Biologo tra le Professioni Sanitarie. </a:t>
            </a:r>
          </a:p>
          <a:p>
            <a:pPr marL="44450" indent="0" algn="just">
              <a:lnSpc>
                <a:spcPct val="70000"/>
              </a:lnSpc>
              <a:buFont typeface="Wingdings" pitchFamily="2" charset="2"/>
              <a:buNone/>
            </a:pPr>
            <a:endParaRPr lang="it-IT" altLang="ja-JP" sz="1600" b="1" kern="1200" dirty="0">
              <a:solidFill>
                <a:schemeClr val="accent6">
                  <a:lumMod val="75000"/>
                </a:schemeClr>
              </a:solidFill>
              <a:latin typeface="Arial" panose="020B0604020202020204" pitchFamily="34" charset="0"/>
              <a:ea typeface="ＭＳ Ｐゴシック" panose="020B0600070205080204" pitchFamily="34" charset="-128"/>
              <a:cs typeface="+mn-cs"/>
            </a:endParaRPr>
          </a:p>
          <a:p>
            <a:pPr marL="44450" indent="0" algn="just">
              <a:lnSpc>
                <a:spcPct val="70000"/>
              </a:lnSpc>
              <a:buFont typeface="Wingdings" pitchFamily="2" charset="2"/>
              <a:buNone/>
            </a:pPr>
            <a:r>
              <a:rPr lang="it-IT" altLang="it-IT"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Riorganizza l</a:t>
            </a:r>
            <a:r>
              <a:rPr lang="ja-JP" altLang="it-IT"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a:t>
            </a:r>
            <a:r>
              <a:rPr lang="it-IT" altLang="ja-JP"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Ordine professionale con la costituzione degli Ordini Regionali, delegando a ciascuno le proprie competenze e stabilisce che « sono enti pubblici non economici e agiscono quali organi sussidiari dello Stato» e restituendo l’elettorato attivo e passivo sia agli iscritti all’albo che all’elenco speciale.</a:t>
            </a:r>
          </a:p>
          <a:p>
            <a:pPr marL="44450" indent="0" algn="just">
              <a:lnSpc>
                <a:spcPct val="70000"/>
              </a:lnSpc>
              <a:buFont typeface="Wingdings" pitchFamily="2" charset="2"/>
              <a:buNone/>
            </a:pPr>
            <a:endParaRPr lang="it-IT" altLang="ja-JP" sz="1600" b="1" kern="1200" dirty="0">
              <a:solidFill>
                <a:schemeClr val="accent6">
                  <a:lumMod val="75000"/>
                </a:schemeClr>
              </a:solidFill>
              <a:latin typeface="Arial" panose="020B0604020202020204" pitchFamily="34" charset="0"/>
              <a:ea typeface="ＭＳ Ｐゴシック" panose="020B0600070205080204" pitchFamily="34" charset="-128"/>
              <a:cs typeface="+mn-cs"/>
            </a:endParaRPr>
          </a:p>
          <a:p>
            <a:pPr marL="44450" indent="0" algn="just">
              <a:lnSpc>
                <a:spcPct val="70000"/>
              </a:lnSpc>
              <a:buFont typeface="Wingdings" pitchFamily="2" charset="2"/>
              <a:buNone/>
            </a:pPr>
            <a:r>
              <a:rPr lang="it-IT" altLang="it-IT"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Con il riconoscimento del ruolo professionale  nel contesto sanitario e scientifico, il Biologo acquisisce una prospettiva autorevole e paritetica con le altre categorie, si aprono più ampie prospettive professionali ed occupazionali con l</a:t>
            </a:r>
            <a:r>
              <a:rPr lang="ja-JP" altLang="it-IT"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a:t>
            </a:r>
            <a:r>
              <a:rPr lang="it-IT" altLang="ja-JP"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affermazione della centralità nel mondo sia della sanità che della ricerca biomedica senza alcuna subalternità.</a:t>
            </a:r>
          </a:p>
          <a:p>
            <a:pPr marL="44450" indent="0" algn="just">
              <a:lnSpc>
                <a:spcPct val="70000"/>
              </a:lnSpc>
              <a:buFont typeface="Wingdings" pitchFamily="2" charset="2"/>
              <a:buNone/>
            </a:pPr>
            <a:endParaRPr lang="it-IT" altLang="it-IT" sz="1800" dirty="0">
              <a:solidFill>
                <a:schemeClr val="accent6">
                  <a:lumMod val="75000"/>
                </a:schemeClr>
              </a:solidFill>
              <a:latin typeface="Courier" pitchFamily="2" charset="0"/>
              <a:ea typeface="ＭＳ Ｐゴシック" panose="020B0600070205080204" pitchFamily="34" charset="-128"/>
            </a:endParaRPr>
          </a:p>
          <a:p>
            <a:pPr marL="44450" indent="0" algn="just"/>
            <a:endParaRPr lang="it-IT" altLang="it-IT" sz="1400" dirty="0">
              <a:ea typeface="ＭＳ Ｐゴシック" panose="020B0600070205080204" pitchFamily="34" charset="-128"/>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604025" y="1268760"/>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37023">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olo 1">
            <a:extLst>
              <a:ext uri="{FF2B5EF4-FFF2-40B4-BE49-F238E27FC236}">
                <a16:creationId xmlns:a16="http://schemas.microsoft.com/office/drawing/2014/main" id="{FFE670D0-DE0C-8F44-988C-64B7B4D532EE}"/>
              </a:ext>
            </a:extLst>
          </p:cNvPr>
          <p:cNvSpPr>
            <a:spLocks noGrp="1" noChangeArrowheads="1"/>
          </p:cNvSpPr>
          <p:nvPr>
            <p:ph type="title"/>
          </p:nvPr>
        </p:nvSpPr>
        <p:spPr>
          <a:xfrm>
            <a:off x="439101" y="1383209"/>
            <a:ext cx="8229600" cy="1143000"/>
          </a:xfrm>
        </p:spPr>
        <p:txBody>
          <a:bodyPr/>
          <a:lstStyle/>
          <a:p>
            <a:r>
              <a:rPr lang="nb-NO" altLang="it-IT" sz="1800" b="1" kern="1200" dirty="0">
                <a:solidFill>
                  <a:srgbClr val="FF0000"/>
                </a:solidFill>
                <a:effectLst>
                  <a:outerShdw blurRad="38100" dist="38100" dir="2700000" algn="tl">
                    <a:srgbClr val="000000"/>
                  </a:outerShdw>
                </a:effectLst>
                <a:latin typeface="Arial" panose="020B0604020202020204" pitchFamily="34" charset="0"/>
                <a:ea typeface="ＭＳ Ｐゴシック" panose="020B0600070205080204" pitchFamily="34" charset="-128"/>
                <a:cs typeface="+mn-cs"/>
              </a:rPr>
              <a:t>ART. 9 L. 3/18</a:t>
            </a:r>
            <a:br>
              <a:rPr lang="nb-NO" altLang="it-IT" sz="1800" b="1" kern="1200" dirty="0">
                <a:solidFill>
                  <a:srgbClr val="FF0000"/>
                </a:solidFill>
                <a:effectLst>
                  <a:outerShdw blurRad="38100" dist="38100" dir="2700000" algn="tl">
                    <a:srgbClr val="000000"/>
                  </a:outerShdw>
                </a:effectLst>
                <a:latin typeface="Arial" panose="020B0604020202020204" pitchFamily="34" charset="0"/>
                <a:ea typeface="ＭＳ Ｐゴシック" panose="020B0600070205080204" pitchFamily="34" charset="-128"/>
                <a:cs typeface="+mn-cs"/>
              </a:rPr>
            </a:br>
            <a:r>
              <a:rPr lang="nb-NO" altLang="it-IT" sz="1800" b="1" kern="1200" dirty="0">
                <a:solidFill>
                  <a:srgbClr val="FF0000"/>
                </a:solidFill>
                <a:effectLst>
                  <a:outerShdw blurRad="38100" dist="38100" dir="2700000" algn="tl">
                    <a:srgbClr val="000000"/>
                  </a:outerShdw>
                </a:effectLst>
                <a:latin typeface="Arial" panose="020B0604020202020204" pitchFamily="34" charset="0"/>
                <a:ea typeface="ＭＳ Ｐゴシック" panose="020B0600070205080204" pitchFamily="34" charset="-128"/>
                <a:cs typeface="+mn-cs"/>
              </a:rPr>
              <a:t>ORDINAMENTO DELLE PROFESSIONI DI BIOLOGO E DI PSICOLOGO </a:t>
            </a:r>
            <a:br>
              <a:rPr lang="nb-NO" altLang="it-IT" sz="1600" b="1" dirty="0">
                <a:solidFill>
                  <a:srgbClr val="FF0000"/>
                </a:solidFill>
                <a:latin typeface="Courier" pitchFamily="2" charset="0"/>
                <a:ea typeface="ＭＳ Ｐゴシック" panose="020B0600070205080204" pitchFamily="34" charset="-128"/>
              </a:rPr>
            </a:br>
            <a:r>
              <a:rPr lang="nb-NO" altLang="it-IT" sz="1600" b="1" dirty="0">
                <a:solidFill>
                  <a:srgbClr val="FF0000"/>
                </a:solidFill>
                <a:latin typeface="Courier" pitchFamily="2" charset="0"/>
                <a:ea typeface="ＭＳ Ｐゴシック" panose="020B0600070205080204" pitchFamily="34" charset="-128"/>
              </a:rPr>
              <a:t> </a:t>
            </a:r>
            <a:br>
              <a:rPr lang="nb-NO" altLang="it-IT" sz="1600" b="1" dirty="0">
                <a:solidFill>
                  <a:srgbClr val="FF0000"/>
                </a:solidFill>
                <a:latin typeface="Courier" pitchFamily="2" charset="0"/>
                <a:ea typeface="ＭＳ Ｐゴシック" panose="020B0600070205080204" pitchFamily="34" charset="-128"/>
              </a:rPr>
            </a:br>
            <a:endParaRPr lang="it-IT" altLang="it-IT" sz="1600" b="1" dirty="0">
              <a:solidFill>
                <a:srgbClr val="FF0000"/>
              </a:solidFill>
              <a:ea typeface="ＭＳ Ｐゴシック" panose="020B0600070205080204" pitchFamily="34" charset="-128"/>
            </a:endParaRPr>
          </a:p>
        </p:txBody>
      </p:sp>
      <p:sp>
        <p:nvSpPr>
          <p:cNvPr id="20482" name="Segnaposto contenuto 2">
            <a:extLst>
              <a:ext uri="{FF2B5EF4-FFF2-40B4-BE49-F238E27FC236}">
                <a16:creationId xmlns:a16="http://schemas.microsoft.com/office/drawing/2014/main" id="{F9A24ACE-57F4-2C4A-9561-9611FCEC17C8}"/>
              </a:ext>
            </a:extLst>
          </p:cNvPr>
          <p:cNvSpPr>
            <a:spLocks noGrp="1" noChangeArrowheads="1"/>
          </p:cNvSpPr>
          <p:nvPr>
            <p:ph idx="1"/>
          </p:nvPr>
        </p:nvSpPr>
        <p:spPr>
          <a:xfrm>
            <a:off x="439101" y="2204864"/>
            <a:ext cx="8229600" cy="5073650"/>
          </a:xfrm>
        </p:spPr>
        <p:txBody>
          <a:bodyPr/>
          <a:lstStyle/>
          <a:p>
            <a:pPr algn="just">
              <a:buFontTx/>
              <a:buAutoNum type="arabicPeriod"/>
            </a:pPr>
            <a:r>
              <a:rPr lang="it-IT" altLang="it-IT" sz="1500" b="1" kern="12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rPr>
              <a:t>Gli articoli da 14 a 30, 32 e da 35 a 45 della legge 24 maggio 1967, n.396, sono abrogati. Nella medesima legge, ogni riferimento al Ministro della giustizia e al Ministero della giustizia si intende fatto, rispettivamente, al Ministro della salute e al Ministero della salute. </a:t>
            </a:r>
          </a:p>
          <a:p>
            <a:pPr algn="just">
              <a:buFontTx/>
              <a:buAutoNum type="arabicPeriod"/>
            </a:pPr>
            <a:r>
              <a:rPr lang="it-IT" altLang="it-IT" sz="1500" b="1" kern="12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rPr>
              <a:t>L'articolo 46 della legge 24 maggio 1967, n. 396, è  sostituito dal seguente: «Art. 46 (Vigilanza del Ministro della salute). -  1</a:t>
            </a:r>
            <a:r>
              <a:rPr lang="it-IT" altLang="it-IT" sz="1500" b="1" kern="1200" dirty="0">
                <a:solidFill>
                  <a:srgbClr val="FFFF00"/>
                </a:solidFill>
                <a:latin typeface="Arial" panose="020B0604020202020204" pitchFamily="34" charset="0"/>
                <a:ea typeface="ＭＳ Ｐゴシック" panose="020B0600070205080204" pitchFamily="34" charset="-128"/>
                <a:cs typeface="Arial" panose="020B0604020202020204" pitchFamily="34" charset="0"/>
              </a:rPr>
              <a:t>.</a:t>
            </a:r>
            <a:r>
              <a:rPr lang="it-IT" altLang="it-IT" sz="1500" b="1" kern="12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Il Ministro della salute esercita l'alta vigilanza  sull'Ordine  nazionale dei biologi». </a:t>
            </a:r>
            <a:endParaRPr lang="it-IT" altLang="it-IT" sz="1500" b="1" kern="12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endParaRPr>
          </a:p>
          <a:p>
            <a:pPr algn="just">
              <a:buFontTx/>
              <a:buAutoNum type="arabicPeriod"/>
            </a:pPr>
            <a:r>
              <a:rPr lang="it-IT" altLang="it-IT" sz="1500" b="1" kern="12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rPr>
              <a:t> Il Ministro della salute, entro novanta giorni dalla data di entrata in vigore della presente legge, adotta gli atti necessari all'esercizio delle funzioni di cui ai commi 1 e 2. Entro il  termine di cui al periodo precedente il Ministro della salute, </a:t>
            </a:r>
            <a:r>
              <a:rPr lang="it-IT" altLang="it-IT" sz="1500" b="1" kern="12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sentito il Consiglio dell'Ordine nazionale dei biologi, adotta altresì </a:t>
            </a:r>
            <a:r>
              <a:rPr lang="it-IT" altLang="ja-JP" sz="1500" b="1" kern="12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gli atti necessari all'articolazione territoriale dell'Ordine dei biologi </a:t>
            </a:r>
            <a:r>
              <a:rPr lang="it-IT" altLang="ja-JP" sz="1500" b="1" kern="12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rPr>
              <a:t>e nomina i commissari straordinari per l'indizione delle elezioni secondo le modalità previste dal decreto legislativo del Capo provvisorio dello Stato 13 settembre 1946, n.233, ratificato dalla legge 17 aprile 1956,n. 561,in quanto applicabile. Il Consiglio dell'Ordine nazionale dei biologi in essere alla data di entrata in vigore della presente legge resta in carica fino alla fine del proprio mandato con le competenze ad esso attribuite dalla legislazione vigente; il rinnovo avviene con le modalità previste dalle disposizioni legislative vigenti al momento  delle elezioni e dai relativi provvedimenti attuativi. </a:t>
            </a:r>
            <a:endParaRPr lang="it-IT" altLang="it-IT" sz="1500" b="1" kern="12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149750"/>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79" y="1264873"/>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47277">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4">
            <a:extLst>
              <a:ext uri="{FF2B5EF4-FFF2-40B4-BE49-F238E27FC236}">
                <a16:creationId xmlns:a16="http://schemas.microsoft.com/office/drawing/2014/main" id="{A2279D4E-D646-5640-82FD-D10419A13A2E}"/>
              </a:ext>
            </a:extLst>
          </p:cNvPr>
          <p:cNvSpPr txBox="1">
            <a:spLocks noChangeArrowheads="1"/>
          </p:cNvSpPr>
          <p:nvPr/>
        </p:nvSpPr>
        <p:spPr bwMode="auto">
          <a:xfrm>
            <a:off x="1095375" y="4984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sp>
        <p:nvSpPr>
          <p:cNvPr id="17413" name="Text Box 5">
            <a:extLst>
              <a:ext uri="{FF2B5EF4-FFF2-40B4-BE49-F238E27FC236}">
                <a16:creationId xmlns:a16="http://schemas.microsoft.com/office/drawing/2014/main" id="{1F2BA5E3-CCD9-4647-8174-19E40BCB8F0E}"/>
              </a:ext>
            </a:extLst>
          </p:cNvPr>
          <p:cNvSpPr txBox="1">
            <a:spLocks noChangeArrowheads="1"/>
          </p:cNvSpPr>
          <p:nvPr/>
        </p:nvSpPr>
        <p:spPr bwMode="auto">
          <a:xfrm>
            <a:off x="451229" y="1598293"/>
            <a:ext cx="8280400" cy="1739900"/>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lang="it-IT" altLang="it-IT" sz="1800" b="1" dirty="0">
                <a:solidFill>
                  <a:srgbClr val="FF0000"/>
                </a:solidFill>
                <a:effectLst>
                  <a:outerShdw blurRad="38100" dist="38100" dir="2700000" algn="tl">
                    <a:srgbClr val="000000"/>
                  </a:outerShdw>
                </a:effectLst>
                <a:latin typeface="Arial" panose="020B0604020202020204" pitchFamily="34" charset="0"/>
              </a:rPr>
              <a:t>D.P.C.M. 10 febbraio 1984 </a:t>
            </a:r>
          </a:p>
          <a:p>
            <a:pPr algn="ctr" eaLnBrk="1" hangingPunct="1">
              <a:defRPr/>
            </a:pP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Indirizzo e coordinamento dell’attività amministrativa delle regioni in materia di requisiti minimi di strutturazione, di dotazione strumentale  e di qualificazione funzionale del personale dei presidi che erogano prestazioni di diagnostica di laboratorio</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p>
          <a:p>
            <a:pPr algn="ctr" eaLnBrk="1" hangingPunct="1">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p:txBody>
      </p:sp>
      <p:sp>
        <p:nvSpPr>
          <p:cNvPr id="22531" name="Text Box 6">
            <a:extLst>
              <a:ext uri="{FF2B5EF4-FFF2-40B4-BE49-F238E27FC236}">
                <a16:creationId xmlns:a16="http://schemas.microsoft.com/office/drawing/2014/main" id="{9A7E3A7E-95EE-AF45-AC9E-8DC49B2C0B31}"/>
              </a:ext>
            </a:extLst>
          </p:cNvPr>
          <p:cNvSpPr txBox="1">
            <a:spLocks noChangeArrowheads="1"/>
          </p:cNvSpPr>
          <p:nvPr/>
        </p:nvSpPr>
        <p:spPr bwMode="auto">
          <a:xfrm>
            <a:off x="447675" y="22987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sp>
        <p:nvSpPr>
          <p:cNvPr id="17415" name="Text Box 7">
            <a:extLst>
              <a:ext uri="{FF2B5EF4-FFF2-40B4-BE49-F238E27FC236}">
                <a16:creationId xmlns:a16="http://schemas.microsoft.com/office/drawing/2014/main" id="{1C2C81A5-5883-0145-9E1B-9AF75CF623B9}"/>
              </a:ext>
            </a:extLst>
          </p:cNvPr>
          <p:cNvSpPr txBox="1">
            <a:spLocks noChangeArrowheads="1"/>
          </p:cNvSpPr>
          <p:nvPr/>
        </p:nvSpPr>
        <p:spPr bwMode="auto">
          <a:xfrm>
            <a:off x="539750" y="3182104"/>
            <a:ext cx="6140450" cy="641350"/>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r>
              <a:rPr lang="it-IT" altLang="it-IT" sz="1800" b="1" dirty="0">
                <a:solidFill>
                  <a:srgbClr val="FF3300"/>
                </a:solidFill>
                <a:effectLst>
                  <a:outerShdw blurRad="38100" dist="38100" dir="2700000" algn="tl">
                    <a:srgbClr val="000000"/>
                  </a:outerShdw>
                </a:effectLst>
                <a:latin typeface="Arial" panose="020B0604020202020204" pitchFamily="34" charset="0"/>
              </a:rPr>
              <a:t>Art. 8 </a:t>
            </a:r>
          </a:p>
          <a:p>
            <a:pPr eaLnBrk="1" hangingPunct="1">
              <a:defRPr/>
            </a:pPr>
            <a:r>
              <a:rPr lang="it-IT" altLang="it-IT" sz="1800" b="1" dirty="0">
                <a:solidFill>
                  <a:srgbClr val="FF3300"/>
                </a:solidFill>
                <a:effectLst>
                  <a:outerShdw blurRad="38100" dist="38100" dir="2700000" algn="tl">
                    <a:srgbClr val="000000"/>
                  </a:outerShdw>
                </a:effectLst>
                <a:latin typeface="Arial" panose="020B0604020202020204" pitchFamily="34" charset="0"/>
              </a:rPr>
              <a:t>Organico e qualificazione funzionale del personale</a:t>
            </a:r>
          </a:p>
        </p:txBody>
      </p:sp>
      <p:sp>
        <p:nvSpPr>
          <p:cNvPr id="22533" name="Text Box 8">
            <a:extLst>
              <a:ext uri="{FF2B5EF4-FFF2-40B4-BE49-F238E27FC236}">
                <a16:creationId xmlns:a16="http://schemas.microsoft.com/office/drawing/2014/main" id="{37EC8430-042F-524C-9F36-AF09E94ED816}"/>
              </a:ext>
            </a:extLst>
          </p:cNvPr>
          <p:cNvSpPr txBox="1">
            <a:spLocks noChangeArrowheads="1"/>
          </p:cNvSpPr>
          <p:nvPr/>
        </p:nvSpPr>
        <p:spPr bwMode="auto">
          <a:xfrm>
            <a:off x="447675" y="23701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sp>
        <p:nvSpPr>
          <p:cNvPr id="22534" name="Text Box 9">
            <a:extLst>
              <a:ext uri="{FF2B5EF4-FFF2-40B4-BE49-F238E27FC236}">
                <a16:creationId xmlns:a16="http://schemas.microsoft.com/office/drawing/2014/main" id="{F48F9C51-350B-6444-8749-93DE72BAA6E9}"/>
              </a:ext>
            </a:extLst>
          </p:cNvPr>
          <p:cNvSpPr txBox="1">
            <a:spLocks noChangeArrowheads="1"/>
          </p:cNvSpPr>
          <p:nvPr/>
        </p:nvSpPr>
        <p:spPr bwMode="auto">
          <a:xfrm>
            <a:off x="539750" y="4149080"/>
            <a:ext cx="7724775"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buFontTx/>
              <a:buNone/>
            </a:pPr>
            <a:r>
              <a:rPr lang="it-IT" altLang="it-IT" sz="1800" b="1" dirty="0">
                <a:solidFill>
                  <a:schemeClr val="accent6">
                    <a:lumMod val="75000"/>
                  </a:schemeClr>
                </a:solidFill>
              </a:rPr>
              <a:t>L</a:t>
            </a:r>
            <a:r>
              <a:rPr lang="ja-JP" altLang="it-IT" sz="1800" b="1" dirty="0">
                <a:solidFill>
                  <a:schemeClr val="accent6">
                    <a:lumMod val="75000"/>
                  </a:schemeClr>
                </a:solidFill>
              </a:rPr>
              <a:t>’</a:t>
            </a:r>
            <a:r>
              <a:rPr lang="it-IT" altLang="ja-JP" sz="1800" b="1" dirty="0">
                <a:solidFill>
                  <a:schemeClr val="accent6">
                    <a:lumMod val="75000"/>
                  </a:schemeClr>
                </a:solidFill>
              </a:rPr>
              <a:t>organico  minimo del personale dei laboratori generali di base è costituito da:</a:t>
            </a:r>
          </a:p>
          <a:p>
            <a:pPr algn="just" eaLnBrk="1" hangingPunct="1">
              <a:spcBef>
                <a:spcPct val="0"/>
              </a:spcBef>
              <a:buFontTx/>
              <a:buNone/>
            </a:pPr>
            <a:endParaRPr lang="it-IT" altLang="it-IT" sz="1800" b="1" dirty="0">
              <a:solidFill>
                <a:schemeClr val="accent6">
                  <a:lumMod val="75000"/>
                </a:schemeClr>
              </a:solidFill>
            </a:endParaRPr>
          </a:p>
          <a:p>
            <a:pPr algn="just" eaLnBrk="1" hangingPunct="1">
              <a:spcBef>
                <a:spcPct val="0"/>
              </a:spcBef>
              <a:buFontTx/>
              <a:buNone/>
            </a:pPr>
            <a:r>
              <a:rPr lang="it-IT" altLang="it-IT" sz="1800" b="1" dirty="0">
                <a:solidFill>
                  <a:schemeClr val="accent6">
                    <a:lumMod val="75000"/>
                  </a:schemeClr>
                </a:solidFill>
              </a:rPr>
              <a:t>1) Un direttore medico o </a:t>
            </a:r>
            <a:r>
              <a:rPr lang="it-IT" altLang="it-IT" sz="1800" b="1" dirty="0">
                <a:solidFill>
                  <a:srgbClr val="FF0000"/>
                </a:solidFill>
              </a:rPr>
              <a:t>biologo</a:t>
            </a:r>
            <a:r>
              <a:rPr lang="it-IT" altLang="it-IT" sz="1800" b="1" dirty="0">
                <a:solidFill>
                  <a:schemeClr val="accent6">
                    <a:lumMod val="75000"/>
                  </a:schemeClr>
                </a:solidFill>
              </a:rPr>
              <a:t>. Entrambi devono essere iscritti all’</a:t>
            </a:r>
            <a:r>
              <a:rPr lang="it-IT" altLang="ja-JP" sz="1800" b="1" dirty="0">
                <a:solidFill>
                  <a:schemeClr val="accent6">
                    <a:lumMod val="75000"/>
                  </a:schemeClr>
                </a:solidFill>
              </a:rPr>
              <a:t>albo dell’ordine di appartenenza, essere in possesso della laurea in medicina e chirurgia e della specializzazione o della libera docenza in una delle branche attinenti al laboratorio di analisi cliniche o, in alternativa, della laurea in Scienze Biologiche…. Omissis….</a:t>
            </a:r>
            <a:endParaRPr lang="it-IT" altLang="it-IT" sz="1800" b="1" dirty="0">
              <a:solidFill>
                <a:schemeClr val="accent6">
                  <a:lumMod val="75000"/>
                </a:schemeClr>
              </a:solidFill>
            </a:endParaRPr>
          </a:p>
        </p:txBody>
      </p:sp>
      <p:pic>
        <p:nvPicPr>
          <p:cNvPr id="8" name="Immagine 7">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9" name="Rettangolo 8">
            <a:extLst>
              <a:ext uri="{FF2B5EF4-FFF2-40B4-BE49-F238E27FC236}">
                <a16:creationId xmlns:a16="http://schemas.microsoft.com/office/drawing/2014/main" id="{FCEAB5CD-C5F4-0336-ABDE-3D90439BF9B3}"/>
              </a:ext>
            </a:extLst>
          </p:cNvPr>
          <p:cNvSpPr/>
          <p:nvPr/>
        </p:nvSpPr>
        <p:spPr>
          <a:xfrm>
            <a:off x="591980" y="1291713"/>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9375DB5-B01F-2649-8F78-BFDD7D1D81CB}"/>
              </a:ext>
            </a:extLst>
          </p:cNvPr>
          <p:cNvSpPr>
            <a:spLocks noGrp="1" noChangeArrowheads="1"/>
          </p:cNvSpPr>
          <p:nvPr>
            <p:ph type="title"/>
          </p:nvPr>
        </p:nvSpPr>
        <p:spPr>
          <a:xfrm>
            <a:off x="439102" y="1556792"/>
            <a:ext cx="8229600" cy="1143000"/>
          </a:xfrm>
        </p:spPr>
        <p:txBody>
          <a:bodyPr/>
          <a:lstStyle/>
          <a:p>
            <a:pPr eaLnBrk="1" hangingPunct="1">
              <a:defRPr/>
            </a:pPr>
            <a:r>
              <a:rPr lang="it-IT" altLang="it-IT" sz="1800" b="1" dirty="0" err="1">
                <a:solidFill>
                  <a:srgbClr val="FF0000"/>
                </a:solidFill>
                <a:effectLst>
                  <a:outerShdw blurRad="38100" dist="38100" dir="2700000" algn="tl">
                    <a:srgbClr val="000000"/>
                  </a:outerShdw>
                </a:effectLst>
                <a:ea typeface="ＭＳ Ｐゴシック" panose="020B0600070205080204" pitchFamily="34" charset="-128"/>
              </a:rPr>
              <a:t>D.Lgs.</a:t>
            </a:r>
            <a:r>
              <a:rPr lang="it-IT" altLang="it-IT" sz="1800" b="1" dirty="0">
                <a:solidFill>
                  <a:srgbClr val="FF0000"/>
                </a:solidFill>
                <a:effectLst>
                  <a:outerShdw blurRad="38100" dist="38100" dir="2700000" algn="tl">
                    <a:srgbClr val="000000"/>
                  </a:outerShdw>
                </a:effectLst>
                <a:ea typeface="ＭＳ Ｐゴシック" panose="020B0600070205080204" pitchFamily="34" charset="-128"/>
              </a:rPr>
              <a:t> 30 dicembre 1992, n. 502</a:t>
            </a:r>
            <a:br>
              <a:rPr lang="it-IT" altLang="it-IT" sz="1800" b="1" dirty="0">
                <a:solidFill>
                  <a:srgbClr val="66FF33"/>
                </a:solidFill>
                <a:effectLst>
                  <a:outerShdw blurRad="38100" dist="38100" dir="2700000" algn="tl">
                    <a:srgbClr val="000000"/>
                  </a:outerShdw>
                </a:effectLst>
                <a:ea typeface="ＭＳ Ｐゴシック" panose="020B0600070205080204" pitchFamily="34" charset="-128"/>
              </a:rPr>
            </a:br>
            <a:r>
              <a:rPr lang="it-IT" altLang="it-IT" sz="1800" b="1" dirty="0">
                <a:solidFill>
                  <a:schemeClr val="accent6">
                    <a:lumMod val="75000"/>
                  </a:schemeClr>
                </a:solidFill>
                <a:effectLst>
                  <a:outerShdw blurRad="38100" dist="38100" dir="2700000" algn="tl">
                    <a:srgbClr val="000000"/>
                  </a:outerShdw>
                </a:effectLst>
                <a:ea typeface="ＭＳ Ｐゴシック" panose="020B0600070205080204" pitchFamily="34" charset="-128"/>
              </a:rPr>
              <a:t> </a:t>
            </a:r>
            <a:r>
              <a:rPr lang="ja-JP" altLang="it-IT" sz="1800" b="1" dirty="0">
                <a:solidFill>
                  <a:schemeClr val="accent6">
                    <a:lumMod val="75000"/>
                  </a:schemeClr>
                </a:solidFill>
                <a:effectLst>
                  <a:outerShdw blurRad="38100" dist="38100" dir="2700000" algn="tl">
                    <a:srgbClr val="000000"/>
                  </a:outerShdw>
                </a:effectLst>
                <a:ea typeface="ＭＳ Ｐゴシック" panose="020B0600070205080204" pitchFamily="34" charset="-128"/>
              </a:rPr>
              <a:t>“</a:t>
            </a:r>
            <a:r>
              <a:rPr lang="it-IT" altLang="ja-JP"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Riordino della disciplina in materia sanitaria a norma dell’art. 1 della Legge 23 ottobre 1992, n. 421</a:t>
            </a:r>
            <a:r>
              <a:rPr lang="ja-JP" altLang="it-IT"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a:t>
            </a:r>
            <a:r>
              <a:rPr lang="it-IT" altLang="ja-JP"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a:t>
            </a:r>
            <a:br>
              <a:rPr lang="it-IT" altLang="ja-JP" sz="1800" b="1" dirty="0">
                <a:solidFill>
                  <a:srgbClr val="FFFF00"/>
                </a:solidFill>
                <a:effectLst>
                  <a:outerShdw blurRad="38100" dist="38100" dir="2700000" algn="tl">
                    <a:srgbClr val="000000"/>
                  </a:outerShdw>
                </a:effectLst>
                <a:ea typeface="ＭＳ Ｐゴシック" panose="020B0600070205080204" pitchFamily="34" charset="-128"/>
              </a:rPr>
            </a:br>
            <a:br>
              <a:rPr lang="it-IT" altLang="ja-JP" sz="1800" b="1" dirty="0">
                <a:solidFill>
                  <a:srgbClr val="FFFF00"/>
                </a:solidFill>
                <a:effectLst>
                  <a:outerShdw blurRad="38100" dist="38100" dir="2700000" algn="tl">
                    <a:srgbClr val="000000"/>
                  </a:outerShdw>
                </a:effectLst>
                <a:ea typeface="ＭＳ Ｐゴシック" panose="020B0600070205080204" pitchFamily="34" charset="-128"/>
              </a:rPr>
            </a:br>
            <a:endParaRPr lang="it-IT" altLang="it-IT" sz="1800" b="1" dirty="0">
              <a:solidFill>
                <a:srgbClr val="FFFF00"/>
              </a:solidFill>
              <a:effectLst>
                <a:outerShdw blurRad="38100" dist="38100" dir="2700000" algn="tl">
                  <a:srgbClr val="000000"/>
                </a:outerShdw>
              </a:effectLst>
              <a:ea typeface="ＭＳ Ｐゴシック" panose="020B0600070205080204" pitchFamily="34" charset="-128"/>
            </a:endParaRPr>
          </a:p>
        </p:txBody>
      </p:sp>
      <p:sp>
        <p:nvSpPr>
          <p:cNvPr id="18436" name="Text Box 4">
            <a:extLst>
              <a:ext uri="{FF2B5EF4-FFF2-40B4-BE49-F238E27FC236}">
                <a16:creationId xmlns:a16="http://schemas.microsoft.com/office/drawing/2014/main" id="{32467132-3151-6E47-A283-D36B6670069C}"/>
              </a:ext>
            </a:extLst>
          </p:cNvPr>
          <p:cNvSpPr txBox="1">
            <a:spLocks noChangeArrowheads="1"/>
          </p:cNvSpPr>
          <p:nvPr/>
        </p:nvSpPr>
        <p:spPr bwMode="auto">
          <a:xfrm>
            <a:off x="305970" y="2420888"/>
            <a:ext cx="8229600" cy="4211637"/>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r>
              <a:rPr lang="it-IT" altLang="it-IT" sz="1800" b="1" dirty="0">
                <a:solidFill>
                  <a:srgbClr val="FF3300"/>
                </a:solidFill>
                <a:effectLst>
                  <a:outerShdw blurRad="38100" dist="38100" dir="2700000" algn="tl">
                    <a:srgbClr val="000000"/>
                  </a:outerShdw>
                </a:effectLst>
                <a:latin typeface="Arial" panose="020B0604020202020204" pitchFamily="34" charset="0"/>
              </a:rPr>
              <a:t>Art. 6 ter</a:t>
            </a:r>
          </a:p>
          <a:p>
            <a:pPr eaLnBrk="1" hangingPunct="1">
              <a:defRPr/>
            </a:pPr>
            <a:r>
              <a:rPr lang="it-IT" altLang="it-IT" sz="1800" b="1" dirty="0">
                <a:solidFill>
                  <a:srgbClr val="FF3300"/>
                </a:solidFill>
                <a:effectLst>
                  <a:outerShdw blurRad="38100" dist="38100" dir="2700000" algn="tl">
                    <a:srgbClr val="000000"/>
                  </a:outerShdw>
                </a:effectLst>
                <a:latin typeface="Arial" panose="020B0604020202020204" pitchFamily="34" charset="0"/>
              </a:rPr>
              <a:t>Fabbisogno di personale sanitario</a:t>
            </a:r>
          </a:p>
          <a:p>
            <a:pPr eaLnBrk="1" hangingPunct="1">
              <a:defRPr/>
            </a:pPr>
            <a:endParaRPr lang="it-IT" altLang="it-IT" sz="1800" b="1" dirty="0">
              <a:solidFill>
                <a:srgbClr val="FF3300"/>
              </a:solidFill>
              <a:latin typeface="Arial" panose="020B0604020202020204" pitchFamily="34" charset="0"/>
            </a:endParaRPr>
          </a:p>
          <a:p>
            <a:pPr algn="just" eaLnBrk="1" hangingPunct="1">
              <a:defRPr/>
            </a:pPr>
            <a:r>
              <a:rPr lang="it-IT" altLang="it-IT" sz="1800" b="1" dirty="0">
                <a:solidFill>
                  <a:schemeClr val="accent6">
                    <a:lumMod val="75000"/>
                  </a:schemeClr>
                </a:solidFill>
                <a:latin typeface="Arial" panose="020B0604020202020204" pitchFamily="34" charset="0"/>
              </a:rPr>
              <a:t>1. Entro il 30 aprile di ciascun anno il</a:t>
            </a:r>
            <a:r>
              <a:rPr lang="it-IT" altLang="it-IT" sz="1800" b="1" dirty="0">
                <a:solidFill>
                  <a:srgbClr val="FFFF00"/>
                </a:solidFill>
                <a:latin typeface="Arial" panose="020B0604020202020204" pitchFamily="34" charset="0"/>
              </a:rPr>
              <a:t> </a:t>
            </a:r>
            <a:r>
              <a:rPr lang="it-IT" altLang="it-IT" sz="1800" b="1" dirty="0">
                <a:solidFill>
                  <a:srgbClr val="FF0000"/>
                </a:solidFill>
                <a:latin typeface="Arial" panose="020B0604020202020204" pitchFamily="34" charset="0"/>
              </a:rPr>
              <a:t>Ministro della sanità</a:t>
            </a:r>
            <a:r>
              <a:rPr lang="it-IT" altLang="it-IT" sz="1800" b="1" dirty="0">
                <a:solidFill>
                  <a:schemeClr val="accent6">
                    <a:lumMod val="75000"/>
                  </a:schemeClr>
                </a:solidFill>
                <a:latin typeface="Arial" panose="020B0604020202020204" pitchFamily="34" charset="0"/>
              </a:rPr>
              <a:t>, sentiti la Conferenza permanente per i rapporti fra lo Stato, le regioni e le province autonome di Trento e di Bolzano e la Federazione nazionale degli Ordini dei medici chirurghi e odontoiatri e degli altri </a:t>
            </a:r>
            <a:r>
              <a:rPr lang="it-IT" altLang="it-IT" sz="1800" b="1" dirty="0">
                <a:solidFill>
                  <a:srgbClr val="FF0000"/>
                </a:solidFill>
                <a:latin typeface="Arial" panose="020B0604020202020204" pitchFamily="34" charset="0"/>
              </a:rPr>
              <a:t>Ordini e Collegi </a:t>
            </a:r>
            <a:r>
              <a:rPr lang="it-IT" altLang="it-IT" sz="1800" b="1" dirty="0">
                <a:solidFill>
                  <a:schemeClr val="accent6">
                    <a:lumMod val="75000"/>
                  </a:schemeClr>
                </a:solidFill>
                <a:latin typeface="Arial" panose="020B0604020202020204" pitchFamily="34" charset="0"/>
              </a:rPr>
              <a:t>professionali interessati, </a:t>
            </a:r>
            <a:r>
              <a:rPr lang="it-IT" altLang="it-IT" sz="1800" b="1" dirty="0">
                <a:solidFill>
                  <a:srgbClr val="FF0000"/>
                </a:solidFill>
                <a:latin typeface="Arial" panose="020B0604020202020204" pitchFamily="34" charset="0"/>
              </a:rPr>
              <a:t>determina</a:t>
            </a:r>
            <a:r>
              <a:rPr lang="it-IT" altLang="it-IT" sz="1800" b="1" dirty="0">
                <a:solidFill>
                  <a:srgbClr val="FFFF00"/>
                </a:solidFill>
                <a:latin typeface="Arial" panose="020B0604020202020204" pitchFamily="34" charset="0"/>
              </a:rPr>
              <a:t> </a:t>
            </a:r>
            <a:r>
              <a:rPr lang="it-IT" altLang="it-IT" sz="1800" b="1" dirty="0">
                <a:solidFill>
                  <a:schemeClr val="accent6">
                    <a:lumMod val="75000"/>
                  </a:schemeClr>
                </a:solidFill>
                <a:latin typeface="Arial" panose="020B0604020202020204" pitchFamily="34" charset="0"/>
              </a:rPr>
              <a:t>con uno o più decreti </a:t>
            </a:r>
            <a:r>
              <a:rPr lang="it-IT" altLang="it-IT" sz="1800" b="1" dirty="0">
                <a:solidFill>
                  <a:srgbClr val="FF0000"/>
                </a:solidFill>
                <a:latin typeface="Arial" panose="020B0604020202020204" pitchFamily="34" charset="0"/>
              </a:rPr>
              <a:t>il fabbisogno per il Servizio sanitario nazionale</a:t>
            </a:r>
            <a:r>
              <a:rPr lang="it-IT" altLang="it-IT" sz="1800" b="1" dirty="0">
                <a:solidFill>
                  <a:srgbClr val="FFFF00"/>
                </a:solidFill>
                <a:latin typeface="Arial" panose="020B0604020202020204" pitchFamily="34" charset="0"/>
              </a:rPr>
              <a:t>, </a:t>
            </a:r>
            <a:r>
              <a:rPr lang="it-IT" altLang="it-IT" sz="1800" b="1" dirty="0">
                <a:solidFill>
                  <a:schemeClr val="accent6">
                    <a:lumMod val="75000"/>
                  </a:schemeClr>
                </a:solidFill>
                <a:latin typeface="Arial" panose="020B0604020202020204" pitchFamily="34" charset="0"/>
              </a:rPr>
              <a:t>anche suddiviso per regioni, in ordine ai medici chirurghi, veterinari, odontoiatri, farmacisti,</a:t>
            </a:r>
            <a:r>
              <a:rPr lang="it-IT" altLang="it-IT" sz="1800" b="1" dirty="0">
                <a:solidFill>
                  <a:srgbClr val="FFFF00"/>
                </a:solidFill>
                <a:latin typeface="Arial" panose="020B0604020202020204" pitchFamily="34" charset="0"/>
              </a:rPr>
              <a:t> </a:t>
            </a:r>
            <a:r>
              <a:rPr lang="it-IT" altLang="it-IT" sz="1800" b="1" dirty="0">
                <a:solidFill>
                  <a:srgbClr val="FF0000"/>
                </a:solidFill>
                <a:latin typeface="Arial" panose="020B0604020202020204" pitchFamily="34" charset="0"/>
              </a:rPr>
              <a:t>biologi</a:t>
            </a:r>
            <a:r>
              <a:rPr lang="it-IT" altLang="it-IT" sz="1800" b="1" dirty="0">
                <a:solidFill>
                  <a:schemeClr val="accent6">
                    <a:lumMod val="75000"/>
                  </a:schemeClr>
                </a:solidFill>
                <a:latin typeface="Arial" panose="020B0604020202020204" pitchFamily="34" charset="0"/>
              </a:rPr>
              <a:t>, chimici, fisici, psicologi, nonché al personale sanitario infermieristico, tecnico e della riabilitazione ai soli fini della programmazione da parte del ministero dell'università e della ricerca scientifica e tecnologica degli accessi ai corsi di diploma di laurea, alle scuole di formazione specialistica e ai corsi di diploma universitario ….omissis</a:t>
            </a: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611727" y="1259045"/>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35596">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olo 1">
            <a:extLst>
              <a:ext uri="{FF2B5EF4-FFF2-40B4-BE49-F238E27FC236}">
                <a16:creationId xmlns:a16="http://schemas.microsoft.com/office/drawing/2014/main" id="{1D3B9DE4-8DA5-BE44-9725-6B9B9781671A}"/>
              </a:ext>
            </a:extLst>
          </p:cNvPr>
          <p:cNvSpPr>
            <a:spLocks noGrp="1" noChangeArrowheads="1"/>
          </p:cNvSpPr>
          <p:nvPr>
            <p:ph type="title"/>
          </p:nvPr>
        </p:nvSpPr>
        <p:spPr>
          <a:xfrm>
            <a:off x="475354" y="1759007"/>
            <a:ext cx="8229600" cy="1143000"/>
          </a:xfrm>
        </p:spPr>
        <p:txBody>
          <a:bodyPr/>
          <a:lstStyle/>
          <a:p>
            <a:r>
              <a:rPr lang="it-IT" altLang="it-IT" sz="1800" b="1" dirty="0">
                <a:solidFill>
                  <a:srgbClr val="FF0000"/>
                </a:solidFill>
                <a:latin typeface="ArialMT" charset="0"/>
                <a:ea typeface="ＭＳ Ｐゴシック" panose="020B0600070205080204" pitchFamily="34" charset="-128"/>
              </a:rPr>
              <a:t>DECRETO 16 settembre 2016 </a:t>
            </a:r>
            <a:br>
              <a:rPr lang="it-IT" altLang="it-IT" sz="1800" b="1" dirty="0">
                <a:solidFill>
                  <a:srgbClr val="FF0000"/>
                </a:solidFill>
                <a:latin typeface="ArialMT" charset="0"/>
                <a:ea typeface="ＭＳ Ｐゴシック" panose="020B0600070205080204" pitchFamily="34" charset="-128"/>
              </a:rPr>
            </a:br>
            <a:r>
              <a:rPr lang="it-IT" altLang="it-IT" sz="1800" b="1" dirty="0">
                <a:solidFill>
                  <a:srgbClr val="FF0000"/>
                </a:solidFill>
                <a:latin typeface="ArialMT" charset="0"/>
                <a:ea typeface="ＭＳ Ｐゴシック" panose="020B0600070205080204" pitchFamily="34" charset="-128"/>
              </a:rPr>
              <a:t>Riordino delle Scuole di specializzazione ad accesso riservato ai «non medici». (Decreto n. 716)</a:t>
            </a:r>
            <a:endParaRPr lang="it-IT" altLang="it-IT" sz="1800" b="1" dirty="0">
              <a:solidFill>
                <a:srgbClr val="FF0000"/>
              </a:solidFill>
              <a:ea typeface="ＭＳ Ｐゴシック" panose="020B0600070205080204" pitchFamily="34" charset="-128"/>
            </a:endParaRPr>
          </a:p>
        </p:txBody>
      </p:sp>
      <p:sp>
        <p:nvSpPr>
          <p:cNvPr id="2" name="Segnaposto contenuto 1">
            <a:extLst>
              <a:ext uri="{FF2B5EF4-FFF2-40B4-BE49-F238E27FC236}">
                <a16:creationId xmlns:a16="http://schemas.microsoft.com/office/drawing/2014/main" id="{ACD43479-A1F5-5AE7-B74E-29DE5C6AE35C}"/>
              </a:ext>
            </a:extLst>
          </p:cNvPr>
          <p:cNvSpPr>
            <a:spLocks noGrp="1"/>
          </p:cNvSpPr>
          <p:nvPr>
            <p:ph idx="1"/>
          </p:nvPr>
        </p:nvSpPr>
        <p:spPr>
          <a:xfrm>
            <a:off x="439101" y="3573016"/>
            <a:ext cx="8229600" cy="4525963"/>
          </a:xfrm>
        </p:spPr>
        <p:txBody>
          <a:bodyPr/>
          <a:lstStyle/>
          <a:p>
            <a:pPr marL="0" indent="0" algn="ctr">
              <a:buNone/>
            </a:pPr>
            <a:r>
              <a:rPr lang="it-IT" b="1" kern="1200" dirty="0">
                <a:solidFill>
                  <a:srgbClr val="FF3300"/>
                </a:solidFill>
                <a:effectLst>
                  <a:outerShdw blurRad="38100" dist="38100" dir="2700000" algn="tl">
                    <a:srgbClr val="000000"/>
                  </a:outerShdw>
                </a:effectLst>
                <a:latin typeface="Arial" panose="020B0604020202020204" pitchFamily="34" charset="0"/>
                <a:ea typeface="ＭＳ Ｐゴシック" panose="020B0600070205080204" pitchFamily="34" charset="-128"/>
                <a:cs typeface="+mn-cs"/>
              </a:rPr>
              <a:t>Specializzazioni</a:t>
            </a:r>
          </a:p>
          <a:p>
            <a:endParaRPr lang="it-IT" dirty="0"/>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31220">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6C896-4B4B-1223-6EEE-A115CFE762CA}"/>
            </a:ext>
          </a:extLst>
        </p:cNvPr>
        <p:cNvGrpSpPr/>
        <p:nvPr/>
      </p:nvGrpSpPr>
      <p:grpSpPr>
        <a:xfrm>
          <a:off x="0" y="0"/>
          <a:ext cx="0" cy="0"/>
          <a:chOff x="0" y="0"/>
          <a:chExt cx="0" cy="0"/>
        </a:xfrm>
      </p:grpSpPr>
      <p:sp>
        <p:nvSpPr>
          <p:cNvPr id="25601" name="Titolo 1">
            <a:extLst>
              <a:ext uri="{FF2B5EF4-FFF2-40B4-BE49-F238E27FC236}">
                <a16:creationId xmlns:a16="http://schemas.microsoft.com/office/drawing/2014/main" id="{A343EA12-0CC1-A361-1366-F8D7F3BBD29F}"/>
              </a:ext>
            </a:extLst>
          </p:cNvPr>
          <p:cNvSpPr>
            <a:spLocks noGrp="1" noChangeArrowheads="1"/>
          </p:cNvSpPr>
          <p:nvPr>
            <p:ph type="title"/>
          </p:nvPr>
        </p:nvSpPr>
        <p:spPr>
          <a:xfrm>
            <a:off x="645111" y="1284265"/>
            <a:ext cx="8229600" cy="1143000"/>
          </a:xfrm>
        </p:spPr>
        <p:txBody>
          <a:bodyPr/>
          <a:lstStyle/>
          <a:p>
            <a:r>
              <a:rPr lang="it-IT" altLang="it-IT" sz="1800" b="1" dirty="0">
                <a:solidFill>
                  <a:srgbClr val="FF0000"/>
                </a:solidFill>
                <a:latin typeface="ArialMT" charset="0"/>
                <a:ea typeface="ＭＳ Ｐゴシック" panose="020B0600070205080204" pitchFamily="34" charset="-128"/>
              </a:rPr>
              <a:t>DECRETO 16 settembre 2016 </a:t>
            </a:r>
            <a:br>
              <a:rPr lang="it-IT" altLang="it-IT" sz="1800" b="1" dirty="0">
                <a:solidFill>
                  <a:srgbClr val="FF0000"/>
                </a:solidFill>
                <a:latin typeface="ArialMT" charset="0"/>
                <a:ea typeface="ＭＳ Ｐゴシック" panose="020B0600070205080204" pitchFamily="34" charset="-128"/>
              </a:rPr>
            </a:br>
            <a:r>
              <a:rPr lang="it-IT" altLang="it-IT" sz="1800" b="1" dirty="0">
                <a:solidFill>
                  <a:srgbClr val="FF0000"/>
                </a:solidFill>
                <a:latin typeface="ArialMT" charset="0"/>
                <a:ea typeface="ＭＳ Ｐゴシック" panose="020B0600070205080204" pitchFamily="34" charset="-128"/>
              </a:rPr>
              <a:t>Riordino delle Scuole di specializzazione ad accesso riservato ai «non medici». (Decreto n. 716)</a:t>
            </a:r>
            <a:endParaRPr lang="it-IT" altLang="it-IT" sz="1800" b="1" dirty="0">
              <a:solidFill>
                <a:srgbClr val="FF0000"/>
              </a:solidFill>
              <a:ea typeface="ＭＳ Ｐゴシック" panose="020B0600070205080204" pitchFamily="34" charset="-128"/>
            </a:endParaRPr>
          </a:p>
        </p:txBody>
      </p:sp>
      <p:sp>
        <p:nvSpPr>
          <p:cNvPr id="3" name="Segnaposto contenuto 2">
            <a:extLst>
              <a:ext uri="{FF2B5EF4-FFF2-40B4-BE49-F238E27FC236}">
                <a16:creationId xmlns:a16="http://schemas.microsoft.com/office/drawing/2014/main" id="{189C9F52-6E58-82D5-DD50-EB1D6886D76D}"/>
              </a:ext>
            </a:extLst>
          </p:cNvPr>
          <p:cNvSpPr>
            <a:spLocks noGrp="1"/>
          </p:cNvSpPr>
          <p:nvPr>
            <p:ph idx="1"/>
          </p:nvPr>
        </p:nvSpPr>
        <p:spPr>
          <a:xfrm>
            <a:off x="475353" y="2276872"/>
            <a:ext cx="8229600" cy="4785395"/>
          </a:xfrm>
        </p:spPr>
        <p:txBody>
          <a:bodyPr/>
          <a:lstStyle/>
          <a:p>
            <a:pPr marL="0" lvl="6" indent="0" algn="ctr" eaLnBrk="0" hangingPunct="0">
              <a:buFontTx/>
              <a:buNone/>
              <a:defRPr/>
            </a:pPr>
            <a:r>
              <a:rPr lang="nb-NO" dirty="0">
                <a:solidFill>
                  <a:schemeClr val="accent6">
                    <a:lumMod val="75000"/>
                  </a:schemeClr>
                </a:solidFill>
                <a:latin typeface="Courier"/>
              </a:rPr>
              <a:t>Art. 1 </a:t>
            </a:r>
          </a:p>
          <a:p>
            <a:pPr marL="228600" indent="-228600" algn="just">
              <a:buFontTx/>
              <a:buAutoNum type="arabicPeriod"/>
              <a:defRPr/>
            </a:pPr>
            <a:r>
              <a:rPr lang="nb-NO" sz="1500" b="1" kern="1200" dirty="0">
                <a:solidFill>
                  <a:schemeClr val="accent6">
                    <a:lumMod val="75000"/>
                  </a:schemeClr>
                </a:solidFill>
                <a:latin typeface="Arial" panose="020B0604020202020204" pitchFamily="34" charset="0"/>
                <a:ea typeface="ＭＳ Ｐゴシック" panose="020B0600070205080204" pitchFamily="34" charset="-128"/>
                <a:cs typeface="+mn-cs"/>
              </a:rPr>
              <a:t>Il presente decreto individua </a:t>
            </a:r>
            <a:r>
              <a:rPr lang="nb-NO" sz="1500" b="1" kern="1200" dirty="0">
                <a:solidFill>
                  <a:srgbClr val="FF0000"/>
                </a:solidFill>
                <a:latin typeface="Arial" panose="020B0604020202020204" pitchFamily="34" charset="0"/>
                <a:ea typeface="ＭＳ Ｐゴシック" panose="020B0600070205080204" pitchFamily="34" charset="-128"/>
                <a:cs typeface="+mn-cs"/>
              </a:rPr>
              <a:t>le tipologie di Scuola di specializzazione di area sanitaria</a:t>
            </a:r>
            <a:r>
              <a:rPr lang="nb-NO" sz="1500" b="1" kern="1200" dirty="0">
                <a:solidFill>
                  <a:schemeClr val="accent6">
                    <a:lumMod val="75000"/>
                  </a:schemeClr>
                </a:solidFill>
                <a:latin typeface="Arial" panose="020B0604020202020204" pitchFamily="34" charset="0"/>
                <a:ea typeface="ＭＳ Ｐゴシック" panose="020B0600070205080204" pitchFamily="34" charset="-128"/>
                <a:cs typeface="+mn-cs"/>
              </a:rPr>
              <a:t>,  il  profilo  specialistico, gli obiettivi formativi ed i relativi percorsi  didattici  suddivisi in aree e classi, di cui all'allegato al presente decreto, cui possono accedere i soggetti in possesso di titolo  di  studio diverso dalla laurea magistrale in medicina e chirurgia, identificati  per  singola tipologia di scuola. </a:t>
            </a:r>
          </a:p>
          <a:p>
            <a:pPr marL="228600" indent="-228600" algn="just">
              <a:buFontTx/>
              <a:buAutoNum type="arabicPeriod"/>
              <a:defRPr/>
            </a:pPr>
            <a:r>
              <a:rPr lang="it-IT" sz="1500" b="1" kern="1200" dirty="0">
                <a:solidFill>
                  <a:schemeClr val="accent6">
                    <a:lumMod val="75000"/>
                  </a:schemeClr>
                </a:solidFill>
                <a:latin typeface="Arial" panose="020B0604020202020204" pitchFamily="34" charset="0"/>
                <a:ea typeface="ＭＳ Ｐゴシック" panose="020B0600070205080204" pitchFamily="34" charset="-128"/>
                <a:cs typeface="+mn-cs"/>
              </a:rPr>
              <a:t>I regolamenti didattici di ateneo, di  cui  all'art.  11  della legge  19  novembre  1990,  n.  341, disciplinano gli</a:t>
            </a:r>
            <a:r>
              <a:rPr lang="it-IT" sz="1500" b="1" kern="1200" dirty="0">
                <a:solidFill>
                  <a:srgbClr val="FFFF00"/>
                </a:solidFill>
                <a:latin typeface="Arial" panose="020B0604020202020204" pitchFamily="34" charset="0"/>
                <a:ea typeface="ＭＳ Ｐゴシック" panose="020B0600070205080204" pitchFamily="34" charset="-128"/>
                <a:cs typeface="+mn-cs"/>
              </a:rPr>
              <a:t> </a:t>
            </a:r>
            <a:r>
              <a:rPr lang="it-IT" sz="1500" b="1" kern="1200" dirty="0">
                <a:solidFill>
                  <a:srgbClr val="FF0000"/>
                </a:solidFill>
                <a:latin typeface="Arial" panose="020B0604020202020204" pitchFamily="34" charset="0"/>
                <a:ea typeface="ＭＳ Ｐゴシック" panose="020B0600070205080204" pitchFamily="34" charset="-128"/>
                <a:cs typeface="+mn-cs"/>
              </a:rPr>
              <a:t>ordinamenti didattici </a:t>
            </a:r>
            <a:r>
              <a:rPr lang="it-IT" sz="1500" b="1" kern="1200" dirty="0">
                <a:solidFill>
                  <a:schemeClr val="accent6">
                    <a:lumMod val="75000"/>
                  </a:schemeClr>
                </a:solidFill>
                <a:latin typeface="Arial" panose="020B0604020202020204" pitchFamily="34" charset="0"/>
                <a:ea typeface="ＭＳ Ｐゴシック" panose="020B0600070205080204" pitchFamily="34" charset="-128"/>
                <a:cs typeface="+mn-cs"/>
              </a:rPr>
              <a:t>delle Scuole di specializzazione di  area  sanitaria in conformità con le disposizioni del presente decreto, da adottarsi nel rispetto dei tempi previsti dalla vigente normativa e comunque in tempo utile per l'avvio dell'A.A. 2015/2016, utilizzando le procedure informatizzate predisposte dal    Ministero dell'istruzione dell'università e della ricerca nell'apposita banca dati. 3. Anche ai fini della utilizzazione  del  titolo  nell'ambito  del Servizio sanitario nazionale, </a:t>
            </a:r>
            <a:r>
              <a:rPr lang="it-IT" sz="1500" b="1" kern="1200" dirty="0">
                <a:solidFill>
                  <a:srgbClr val="FF0000"/>
                </a:solidFill>
                <a:latin typeface="Arial" panose="020B0604020202020204" pitchFamily="34" charset="0"/>
                <a:ea typeface="ＭＳ Ｐゴシック" panose="020B0600070205080204" pitchFamily="34" charset="-128"/>
                <a:cs typeface="+mn-cs"/>
              </a:rPr>
              <a:t>le suddette tipologie di  Scuola  hanno un percorso didattico simile la medesima denominazione delle omologhe tipologie destinate ai laureati magistrali in Medicina e Chirurgia  e sono aggregate nelle stesse aree e classi</a:t>
            </a:r>
            <a:r>
              <a:rPr lang="it-IT" sz="1500" b="1" kern="1200" dirty="0">
                <a:solidFill>
                  <a:schemeClr val="accent6">
                    <a:lumMod val="75000"/>
                  </a:schemeClr>
                </a:solidFill>
                <a:latin typeface="Arial" panose="020B0604020202020204" pitchFamily="34" charset="0"/>
                <a:ea typeface="ＭＳ Ｐゴシック" panose="020B0600070205080204" pitchFamily="34" charset="-128"/>
                <a:cs typeface="+mn-cs"/>
              </a:rPr>
              <a:t>,  ciò anche al fine  di consentire una migliore utilizzazione delle risorse  strutturali, didattiche, assistenziali comprese le attività denominate di  tronco comune di cui al comma 6 del successivo</a:t>
            </a: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149750"/>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628232" y="1244372"/>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960689325"/>
      </p:ext>
    </p:extLst>
  </p:cSld>
  <p:clrMapOvr>
    <a:masterClrMapping/>
  </p:clrMapOvr>
  <p:transition advTm="31220">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olo 1">
            <a:extLst>
              <a:ext uri="{FF2B5EF4-FFF2-40B4-BE49-F238E27FC236}">
                <a16:creationId xmlns:a16="http://schemas.microsoft.com/office/drawing/2014/main" id="{B92B98F6-22FE-804D-9D15-66C2E6C0A260}"/>
              </a:ext>
            </a:extLst>
          </p:cNvPr>
          <p:cNvSpPr>
            <a:spLocks noGrp="1" noChangeArrowheads="1"/>
          </p:cNvSpPr>
          <p:nvPr>
            <p:ph type="title"/>
          </p:nvPr>
        </p:nvSpPr>
        <p:spPr>
          <a:xfrm>
            <a:off x="320308" y="1593517"/>
            <a:ext cx="8229600" cy="1143000"/>
          </a:xfrm>
        </p:spPr>
        <p:txBody>
          <a:bodyPr/>
          <a:lstStyle/>
          <a:p>
            <a:br>
              <a:rPr lang="it-IT" altLang="it-IT" dirty="0">
                <a:solidFill>
                  <a:schemeClr val="accent6">
                    <a:lumMod val="75000"/>
                  </a:schemeClr>
                </a:solidFill>
                <a:latin typeface="Courier" pitchFamily="2" charset="0"/>
                <a:ea typeface="ＭＳ Ｐゴシック" panose="020B0600070205080204" pitchFamily="34" charset="-128"/>
              </a:rPr>
            </a:br>
            <a:r>
              <a:rPr lang="it-IT" altLang="it-IT" sz="2400" dirty="0">
                <a:solidFill>
                  <a:schemeClr val="accent6">
                    <a:lumMod val="75000"/>
                  </a:schemeClr>
                </a:solidFill>
                <a:latin typeface="Courier" pitchFamily="2" charset="0"/>
                <a:ea typeface="ＭＳ Ｐゴシック" panose="020B0600070205080204" pitchFamily="34" charset="-128"/>
              </a:rPr>
              <a:t>Art.2</a:t>
            </a:r>
            <a:br>
              <a:rPr lang="it-IT" altLang="it-IT" dirty="0">
                <a:solidFill>
                  <a:schemeClr val="accent6">
                    <a:lumMod val="75000"/>
                  </a:schemeClr>
                </a:solidFill>
                <a:latin typeface="Courier" pitchFamily="2" charset="0"/>
                <a:ea typeface="ＭＳ Ｐゴシック" panose="020B0600070205080204" pitchFamily="34" charset="-128"/>
              </a:rPr>
            </a:br>
            <a:endParaRPr lang="it-IT" altLang="it-IT" dirty="0">
              <a:solidFill>
                <a:schemeClr val="accent6">
                  <a:lumMod val="75000"/>
                </a:schemeClr>
              </a:solidFill>
              <a:ea typeface="ＭＳ Ｐゴシック" panose="020B0600070205080204" pitchFamily="34" charset="-128"/>
            </a:endParaRPr>
          </a:p>
        </p:txBody>
      </p:sp>
      <p:sp>
        <p:nvSpPr>
          <p:cNvPr id="26626" name="Segnaposto contenuto 2">
            <a:extLst>
              <a:ext uri="{FF2B5EF4-FFF2-40B4-BE49-F238E27FC236}">
                <a16:creationId xmlns:a16="http://schemas.microsoft.com/office/drawing/2014/main" id="{D8023149-B7FC-214C-A753-16DC4910ECB3}"/>
              </a:ext>
            </a:extLst>
          </p:cNvPr>
          <p:cNvSpPr>
            <a:spLocks noGrp="1" noChangeArrowheads="1"/>
          </p:cNvSpPr>
          <p:nvPr>
            <p:ph idx="1"/>
          </p:nvPr>
        </p:nvSpPr>
        <p:spPr>
          <a:xfrm>
            <a:off x="610077" y="2564904"/>
            <a:ext cx="8229600" cy="4525963"/>
          </a:xfrm>
        </p:spPr>
        <p:txBody>
          <a:bodyPr/>
          <a:lstStyle/>
          <a:p>
            <a:pPr marL="0" indent="0" algn="ctr">
              <a:buFontTx/>
              <a:buNone/>
            </a:pPr>
            <a:endParaRPr lang="it-IT" altLang="it-IT" sz="1200" dirty="0">
              <a:solidFill>
                <a:srgbClr val="FFFF00"/>
              </a:solidFill>
              <a:latin typeface="Courier" pitchFamily="2" charset="0"/>
              <a:ea typeface="ＭＳ Ｐゴシック" panose="020B0600070205080204" pitchFamily="34" charset="-128"/>
            </a:endParaRPr>
          </a:p>
          <a:p>
            <a:pPr marL="0" indent="0" algn="just">
              <a:buFontTx/>
              <a:buNone/>
            </a:pPr>
            <a:r>
              <a:rPr lang="it-IT" altLang="it-IT" sz="1600" b="1" kern="1200" dirty="0">
                <a:solidFill>
                  <a:schemeClr val="accent6">
                    <a:lumMod val="75000"/>
                  </a:schemeClr>
                </a:solidFill>
                <a:latin typeface="Arial" panose="020B0604020202020204" pitchFamily="34" charset="0"/>
                <a:ea typeface="ＭＳ Ｐゴシック" panose="020B0600070205080204" pitchFamily="34" charset="-128"/>
                <a:cs typeface="+mn-cs"/>
              </a:rPr>
              <a:t>1.Per  ogni  singola tipologia di scuola, gli atenei possono attivare un’unica scuola  con entrambi gli  ordinamenti  didattici  al  proprio  interno quello relativo ai    medici e quello per i laureati in possesso di  titolo  di studio diverso dalla  laurea   magistrale  in  medicina  e  chirurgia, oppure  una  singola  scuola  per  ogni ordinamento,  esclusivamente dedicata ai laureati in medicina e chirurgia o ai  soli laureati  in possesso di un titolo di  formazione  diverso  da  quello  di  medico chirurgo.  </a:t>
            </a:r>
          </a:p>
          <a:p>
            <a:pPr marL="0" indent="0" algn="just"/>
            <a:endParaRPr lang="it-IT" altLang="it-IT" sz="1600" dirty="0">
              <a:ea typeface="ＭＳ Ｐゴシック" panose="020B0600070205080204" pitchFamily="34" charset="-128"/>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84362" y="308238"/>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610077" y="1449271"/>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40602">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olo 1">
            <a:extLst>
              <a:ext uri="{FF2B5EF4-FFF2-40B4-BE49-F238E27FC236}">
                <a16:creationId xmlns:a16="http://schemas.microsoft.com/office/drawing/2014/main" id="{E2DB9324-4532-F947-8506-94D7C1482E86}"/>
              </a:ext>
            </a:extLst>
          </p:cNvPr>
          <p:cNvSpPr>
            <a:spLocks noGrp="1" noChangeArrowheads="1"/>
          </p:cNvSpPr>
          <p:nvPr>
            <p:ph type="title"/>
          </p:nvPr>
        </p:nvSpPr>
        <p:spPr>
          <a:xfrm>
            <a:off x="502699" y="1197005"/>
            <a:ext cx="8229600" cy="1143000"/>
          </a:xfrm>
        </p:spPr>
        <p:txBody>
          <a:bodyPr/>
          <a:lstStyle/>
          <a:p>
            <a:r>
              <a:rPr lang="it-IT" altLang="it-IT" sz="1600" b="1" dirty="0">
                <a:solidFill>
                  <a:srgbClr val="FF0000"/>
                </a:solidFill>
                <a:ea typeface="ＭＳ Ｐゴシック" panose="020B0600070205080204" pitchFamily="34" charset="-128"/>
              </a:rPr>
              <a:t>AREA SERVIZI CLINICI </a:t>
            </a:r>
            <a:br>
              <a:rPr lang="it-IT" altLang="it-IT" sz="1600" b="1" dirty="0">
                <a:solidFill>
                  <a:srgbClr val="FF0000"/>
                </a:solidFill>
                <a:ea typeface="ＭＳ Ｐゴシック" panose="020B0600070205080204" pitchFamily="34" charset="-128"/>
              </a:rPr>
            </a:br>
            <a:r>
              <a:rPr lang="it-IT" altLang="it-IT" sz="1600" b="1" dirty="0">
                <a:solidFill>
                  <a:srgbClr val="FF0000"/>
                </a:solidFill>
                <a:ea typeface="ＭＳ Ｐゴシック" panose="020B0600070205080204" pitchFamily="34" charset="-128"/>
              </a:rPr>
              <a:t>Scuole di specializzazione di area sanitaria ad accesso misto: ordinamenti didattici</a:t>
            </a:r>
          </a:p>
        </p:txBody>
      </p:sp>
      <p:sp>
        <p:nvSpPr>
          <p:cNvPr id="27650" name="Segnaposto contenuto 2">
            <a:extLst>
              <a:ext uri="{FF2B5EF4-FFF2-40B4-BE49-F238E27FC236}">
                <a16:creationId xmlns:a16="http://schemas.microsoft.com/office/drawing/2014/main" id="{44AF942D-BCF7-3A4C-94AE-773EFD6E3C0D}"/>
              </a:ext>
            </a:extLst>
          </p:cNvPr>
          <p:cNvSpPr>
            <a:spLocks noGrp="1" noChangeArrowheads="1"/>
          </p:cNvSpPr>
          <p:nvPr>
            <p:ph idx="1"/>
          </p:nvPr>
        </p:nvSpPr>
        <p:spPr>
          <a:xfrm>
            <a:off x="477868" y="2332037"/>
            <a:ext cx="8229600" cy="4525963"/>
          </a:xfrm>
        </p:spPr>
        <p:txBody>
          <a:bodyPr/>
          <a:lstStyle/>
          <a:p>
            <a:pPr marL="0" indent="0">
              <a:buNone/>
            </a:pPr>
            <a:r>
              <a:rPr lang="it-IT" altLang="it-IT" sz="1600" dirty="0">
                <a:ea typeface="ＭＳ Ｐゴシック" panose="020B0600070205080204" pitchFamily="34" charset="-128"/>
              </a:rPr>
              <a:t>                                                         </a:t>
            </a:r>
            <a:r>
              <a:rPr lang="it-IT" altLang="it-IT" sz="1600" b="1" dirty="0">
                <a:solidFill>
                  <a:srgbClr val="FF0000"/>
                </a:solidFill>
                <a:ea typeface="ＭＳ Ｐゴシック" panose="020B0600070205080204" pitchFamily="34" charset="-128"/>
              </a:rPr>
              <a:t>CLASSI</a:t>
            </a:r>
            <a:r>
              <a:rPr lang="it-IT" altLang="it-IT" sz="1600" dirty="0">
                <a:solidFill>
                  <a:srgbClr val="66FF33"/>
                </a:solidFill>
                <a:ea typeface="ＭＳ Ｐゴシック" panose="020B0600070205080204" pitchFamily="34" charset="-128"/>
              </a:rPr>
              <a:t> </a:t>
            </a:r>
          </a:p>
          <a:p>
            <a:endParaRPr lang="it-IT" altLang="it-IT" sz="1600" dirty="0">
              <a:solidFill>
                <a:srgbClr val="66FF33"/>
              </a:solidFill>
              <a:ea typeface="ＭＳ Ｐゴシック" panose="020B0600070205080204" pitchFamily="34" charset="-128"/>
            </a:endParaRPr>
          </a:p>
          <a:p>
            <a:pPr>
              <a:buFontTx/>
              <a:buNone/>
            </a:pPr>
            <a:r>
              <a:rPr lang="it-IT" altLang="it-IT" sz="1600" b="1" dirty="0">
                <a:solidFill>
                  <a:schemeClr val="accent6">
                    <a:lumMod val="75000"/>
                  </a:schemeClr>
                </a:solidFill>
                <a:ea typeface="ＭＳ Ｐゴシック" panose="020B0600070205080204" pitchFamily="34" charset="-128"/>
              </a:rPr>
              <a:t>La Classe della Medicina diagnostica e di laboratorio  comprende le seguenti tipologie:</a:t>
            </a:r>
            <a:br>
              <a:rPr lang="it-IT" altLang="it-IT" sz="1600" b="1" dirty="0">
                <a:solidFill>
                  <a:schemeClr val="accent6">
                    <a:lumMod val="75000"/>
                  </a:schemeClr>
                </a:solidFill>
                <a:ea typeface="ＭＳ Ｐゴシック" panose="020B0600070205080204" pitchFamily="34" charset="-128"/>
              </a:rPr>
            </a:br>
            <a:endParaRPr lang="it-IT" altLang="it-IT" sz="1600" b="1" dirty="0">
              <a:solidFill>
                <a:schemeClr val="accent6">
                  <a:lumMod val="75000"/>
                </a:schemeClr>
              </a:solidFill>
              <a:ea typeface="ＭＳ Ｐゴシック" panose="020B0600070205080204" pitchFamily="34" charset="-128"/>
            </a:endParaRPr>
          </a:p>
          <a:p>
            <a:pPr>
              <a:buFontTx/>
              <a:buNone/>
            </a:pPr>
            <a:r>
              <a:rPr lang="it-IT" altLang="it-IT" sz="1600" b="1" dirty="0">
                <a:solidFill>
                  <a:srgbClr val="FF0000"/>
                </a:solidFill>
                <a:ea typeface="ＭＳ Ｐゴシック" panose="020B0600070205080204" pitchFamily="34" charset="-128"/>
              </a:rPr>
              <a:t>Microbiologia e Virologia </a:t>
            </a:r>
            <a:r>
              <a:rPr lang="it-IT" altLang="it-IT" sz="1600" b="1" dirty="0">
                <a:solidFill>
                  <a:schemeClr val="accent6">
                    <a:lumMod val="75000"/>
                  </a:schemeClr>
                </a:solidFill>
                <a:ea typeface="ＭＳ Ｐゴシック" panose="020B0600070205080204" pitchFamily="34" charset="-128"/>
              </a:rPr>
              <a:t>(accesso per laureati magistrali in Biologia (Classe LM6), Biotecnologie mediche, veterinarie e farmaceutiche (Classe LM9), Biotecnologie industriali (Classe LM8), Biotecnologie agrarie e per alimenti (Classe LM7), </a:t>
            </a:r>
            <a:r>
              <a:rPr lang="it-IT" altLang="it-IT" sz="1600" b="1" dirty="0" err="1">
                <a:solidFill>
                  <a:schemeClr val="accent6">
                    <a:lumMod val="75000"/>
                  </a:schemeClr>
                </a:solidFill>
                <a:ea typeface="ＭＳ Ｐゴシック" panose="020B0600070205080204" pitchFamily="34" charset="-128"/>
              </a:rPr>
              <a:t>nonche</a:t>
            </a:r>
            <a:r>
              <a:rPr lang="it-IT" altLang="it-IT" sz="1600" b="1" dirty="0">
                <a:solidFill>
                  <a:schemeClr val="accent6">
                    <a:lumMod val="75000"/>
                  </a:schemeClr>
                </a:solidFill>
                <a:ea typeface="ＭＳ Ｐゴシック" panose="020B0600070205080204" pitchFamily="34" charset="-128"/>
              </a:rPr>
              <a:t>' i corrispondenti laureati specialisti e i laureati quadriennali del vecchio ordinamento nelle lauree corrispondenti. </a:t>
            </a:r>
          </a:p>
          <a:p>
            <a:pPr>
              <a:buFontTx/>
              <a:buNone/>
            </a:pPr>
            <a:r>
              <a:rPr lang="it-IT" altLang="it-IT" sz="1600" b="1" dirty="0">
                <a:solidFill>
                  <a:srgbClr val="FF0000"/>
                </a:solidFill>
                <a:ea typeface="ＭＳ Ｐゴシック" panose="020B0600070205080204" pitchFamily="34" charset="-128"/>
              </a:rPr>
              <a:t>Patologia clinica e Biochimica </a:t>
            </a:r>
            <a:r>
              <a:rPr lang="it-IT" altLang="it-IT" sz="1600" b="1" dirty="0">
                <a:solidFill>
                  <a:schemeClr val="accent6">
                    <a:lumMod val="75000"/>
                  </a:schemeClr>
                </a:solidFill>
                <a:ea typeface="ＭＳ Ｐゴシック" panose="020B0600070205080204" pitchFamily="34" charset="-128"/>
              </a:rPr>
              <a:t>clinica (accesso per laureati magistrali in Biologia (Classe LM6), Biotecnologie mediche, veterinarie e farmaceutiche (Classe LM9), Biotecnologie industriali (Classe LM8), Biotecnologie agrarie e per alimenti (Classe LM7), in Chimica (Classe LM54), in Farmacia e Farmacia industriale (Classe LM13) </a:t>
            </a:r>
            <a:r>
              <a:rPr lang="it-IT" altLang="it-IT" sz="1600" b="1" dirty="0" err="1">
                <a:solidFill>
                  <a:schemeClr val="accent6">
                    <a:lumMod val="75000"/>
                  </a:schemeClr>
                </a:solidFill>
                <a:ea typeface="ＭＳ Ｐゴシック" panose="020B0600070205080204" pitchFamily="34" charset="-128"/>
              </a:rPr>
              <a:t>nonche</a:t>
            </a:r>
            <a:r>
              <a:rPr lang="it-IT" altLang="it-IT" sz="1600" b="1" dirty="0">
                <a:solidFill>
                  <a:schemeClr val="accent6">
                    <a:lumMod val="75000"/>
                  </a:schemeClr>
                </a:solidFill>
                <a:ea typeface="ＭＳ Ｐゴシック" panose="020B0600070205080204" pitchFamily="34" charset="-128"/>
              </a:rPr>
              <a:t>' i corrispondenti laureati specialisti e i laureati quadriennali del vecchio ordinamento nelle lauree corrispondenti. </a:t>
            </a:r>
          </a:p>
          <a:p>
            <a:endParaRPr lang="it-IT" altLang="it-IT" sz="1600" dirty="0">
              <a:solidFill>
                <a:srgbClr val="66FF33"/>
              </a:solidFill>
              <a:ea typeface="ＭＳ Ｐゴシック" panose="020B0600070205080204" pitchFamily="34" charset="-128"/>
            </a:endParaRPr>
          </a:p>
          <a:p>
            <a:endParaRPr lang="it-IT" altLang="it-IT" sz="1600" dirty="0">
              <a:ea typeface="ＭＳ Ｐゴシック" panose="020B0600070205080204" pitchFamily="34" charset="-128"/>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43522">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olo 1">
            <a:extLst>
              <a:ext uri="{FF2B5EF4-FFF2-40B4-BE49-F238E27FC236}">
                <a16:creationId xmlns:a16="http://schemas.microsoft.com/office/drawing/2014/main" id="{7D9A19EB-27B5-3D44-8A8A-50E08DE69850}"/>
              </a:ext>
            </a:extLst>
          </p:cNvPr>
          <p:cNvSpPr>
            <a:spLocks noGrp="1" noChangeArrowheads="1"/>
          </p:cNvSpPr>
          <p:nvPr>
            <p:ph type="title"/>
          </p:nvPr>
        </p:nvSpPr>
        <p:spPr>
          <a:xfrm>
            <a:off x="486193" y="1565920"/>
            <a:ext cx="8229600" cy="1143000"/>
          </a:xfrm>
        </p:spPr>
        <p:txBody>
          <a:bodyPr/>
          <a:lstStyle/>
          <a:p>
            <a:r>
              <a:rPr lang="it-IT" altLang="it-IT" sz="1800" b="1" dirty="0">
                <a:solidFill>
                  <a:srgbClr val="FF0000"/>
                </a:solidFill>
                <a:ea typeface="ＭＳ Ｐゴシック" panose="020B0600070205080204" pitchFamily="34" charset="-128"/>
              </a:rPr>
              <a:t>La Classe dei Servizi clinici specialistici Biomedici comprende le seguenti tipologie: </a:t>
            </a:r>
            <a:br>
              <a:rPr lang="it-IT" altLang="it-IT" sz="1800" b="1" dirty="0">
                <a:solidFill>
                  <a:srgbClr val="66FF33"/>
                </a:solidFill>
                <a:ea typeface="ＭＳ Ｐゴシック" panose="020B0600070205080204" pitchFamily="34" charset="-128"/>
              </a:rPr>
            </a:br>
            <a:endParaRPr lang="it-IT" altLang="it-IT" sz="1800" b="1" dirty="0">
              <a:solidFill>
                <a:srgbClr val="66FF33"/>
              </a:solidFill>
              <a:ea typeface="ＭＳ Ｐゴシック" panose="020B0600070205080204" pitchFamily="34" charset="-128"/>
            </a:endParaRPr>
          </a:p>
        </p:txBody>
      </p:sp>
      <p:sp>
        <p:nvSpPr>
          <p:cNvPr id="28674" name="Segnaposto contenuto 2">
            <a:extLst>
              <a:ext uri="{FF2B5EF4-FFF2-40B4-BE49-F238E27FC236}">
                <a16:creationId xmlns:a16="http://schemas.microsoft.com/office/drawing/2014/main" id="{C1CD9170-BFBF-7042-AD08-51D0E4F2A1C5}"/>
              </a:ext>
            </a:extLst>
          </p:cNvPr>
          <p:cNvSpPr>
            <a:spLocks noGrp="1" noChangeArrowheads="1"/>
          </p:cNvSpPr>
          <p:nvPr>
            <p:ph idx="1"/>
          </p:nvPr>
        </p:nvSpPr>
        <p:spPr>
          <a:xfrm>
            <a:off x="486193" y="2708920"/>
            <a:ext cx="8229600" cy="4525963"/>
          </a:xfrm>
        </p:spPr>
        <p:txBody>
          <a:bodyPr/>
          <a:lstStyle/>
          <a:p>
            <a:r>
              <a:rPr lang="it-IT" altLang="it-IT" sz="1600" b="1" dirty="0">
                <a:solidFill>
                  <a:srgbClr val="FF0000"/>
                </a:solidFill>
                <a:ea typeface="ＭＳ Ｐゴシック" panose="020B0600070205080204" pitchFamily="34" charset="-128"/>
              </a:rPr>
              <a:t>Genetica medica </a:t>
            </a:r>
            <a:r>
              <a:rPr lang="it-IT" altLang="it-IT" sz="1600" b="1" dirty="0">
                <a:solidFill>
                  <a:schemeClr val="accent6">
                    <a:lumMod val="75000"/>
                  </a:schemeClr>
                </a:solidFill>
                <a:ea typeface="ＭＳ Ｐゴシック" panose="020B0600070205080204" pitchFamily="34" charset="-128"/>
              </a:rPr>
              <a:t>(accesso per laureati magistrali in Biologia (Classe LM6), Biotecnologie mediche, veterinarie e farmaceutiche (Classe LM9), Biotecnologie industriali (Classe LM8), Biotecnologie agrarie e per alimenti (Classe LM7), </a:t>
            </a:r>
            <a:r>
              <a:rPr lang="it-IT" altLang="it-IT" sz="1600" b="1" dirty="0" err="1">
                <a:solidFill>
                  <a:schemeClr val="accent6">
                    <a:lumMod val="75000"/>
                  </a:schemeClr>
                </a:solidFill>
                <a:ea typeface="ＭＳ Ｐゴシック" panose="020B0600070205080204" pitchFamily="34" charset="-128"/>
              </a:rPr>
              <a:t>nonche</a:t>
            </a:r>
            <a:r>
              <a:rPr lang="it-IT" altLang="it-IT" sz="1600" b="1" dirty="0">
                <a:solidFill>
                  <a:schemeClr val="accent6">
                    <a:lumMod val="75000"/>
                  </a:schemeClr>
                </a:solidFill>
                <a:ea typeface="ＭＳ Ｐゴシック" panose="020B0600070205080204" pitchFamily="34" charset="-128"/>
              </a:rPr>
              <a:t>' i corrispondenti laureati specialisti e i laureati quadriennali del vecchio ordinamento nelle lauree corrispondenti. </a:t>
            </a:r>
          </a:p>
          <a:p>
            <a:r>
              <a:rPr lang="it-IT" altLang="it-IT" sz="1600" b="1" dirty="0">
                <a:solidFill>
                  <a:srgbClr val="FF0000"/>
                </a:solidFill>
                <a:ea typeface="ＭＳ Ｐゴシック" panose="020B0600070205080204" pitchFamily="34" charset="-128"/>
              </a:rPr>
              <a:t>Farmacologia e Tossicologia clinica </a:t>
            </a:r>
            <a:r>
              <a:rPr lang="it-IT" altLang="it-IT" sz="1600" b="1" dirty="0">
                <a:solidFill>
                  <a:schemeClr val="accent6">
                    <a:lumMod val="75000"/>
                  </a:schemeClr>
                </a:solidFill>
                <a:ea typeface="ＭＳ Ｐゴシック" panose="020B0600070205080204" pitchFamily="34" charset="-128"/>
              </a:rPr>
              <a:t>(accesso per laureati magistrali in Biologia (Classe LM6), Biotecnologie mediche, veterinarie e farmaceutiche (Classe LM9), Biotecnologie industriali (Classe LM8), Biotecnologie agrarie e per alimenti (Classe LM7), Medicina Veterinaria (Classe LM42), in Farmacia e Farmacia industriale (Classe LM13), in Chimica (Classe LM54), </a:t>
            </a:r>
            <a:r>
              <a:rPr lang="it-IT" altLang="it-IT" sz="1600" b="1" dirty="0" err="1">
                <a:solidFill>
                  <a:schemeClr val="accent6">
                    <a:lumMod val="75000"/>
                  </a:schemeClr>
                </a:solidFill>
                <a:ea typeface="ＭＳ Ｐゴシック" panose="020B0600070205080204" pitchFamily="34" charset="-128"/>
              </a:rPr>
              <a:t>nonche</a:t>
            </a:r>
            <a:r>
              <a:rPr lang="it-IT" altLang="it-IT" sz="1600" b="1" dirty="0">
                <a:solidFill>
                  <a:schemeClr val="accent6">
                    <a:lumMod val="75000"/>
                  </a:schemeClr>
                </a:solidFill>
                <a:ea typeface="ＭＳ Ｐゴシック" panose="020B0600070205080204" pitchFamily="34" charset="-128"/>
              </a:rPr>
              <a:t>' i corrispondenti laureati specialisti e i laureati quadriennali del vecchio ordinamento nelle lauree corrispondenti. </a:t>
            </a:r>
          </a:p>
          <a:p>
            <a:pPr>
              <a:buFontTx/>
              <a:buNone/>
            </a:pPr>
            <a:endParaRPr lang="it-IT" altLang="it-IT" sz="1600" dirty="0">
              <a:ea typeface="ＭＳ Ｐゴシック" panose="020B0600070205080204" pitchFamily="34" charset="-128"/>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41931">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egnaposto contenuto 2">
            <a:extLst>
              <a:ext uri="{FF2B5EF4-FFF2-40B4-BE49-F238E27FC236}">
                <a16:creationId xmlns:a16="http://schemas.microsoft.com/office/drawing/2014/main" id="{19640CCC-14C9-C04C-A4DE-6A0142A3222E}"/>
              </a:ext>
            </a:extLst>
          </p:cNvPr>
          <p:cNvSpPr>
            <a:spLocks noGrp="1" noChangeArrowheads="1"/>
          </p:cNvSpPr>
          <p:nvPr>
            <p:ph idx="1"/>
          </p:nvPr>
        </p:nvSpPr>
        <p:spPr>
          <a:xfrm>
            <a:off x="457200" y="2367707"/>
            <a:ext cx="8229600" cy="4525963"/>
          </a:xfrm>
        </p:spPr>
        <p:txBody>
          <a:bodyPr/>
          <a:lstStyle/>
          <a:p>
            <a:pPr marL="0" indent="0" algn="just">
              <a:buFontTx/>
              <a:buNone/>
            </a:pPr>
            <a:r>
              <a:rPr lang="it-IT" altLang="it-IT" sz="1800" b="1" dirty="0">
                <a:solidFill>
                  <a:srgbClr val="FF0000"/>
                </a:solidFill>
                <a:ea typeface="ＭＳ Ｐゴシック" panose="020B0600070205080204" pitchFamily="34" charset="-128"/>
              </a:rPr>
              <a:t>Scienza dell'alimentazione </a:t>
            </a:r>
            <a:r>
              <a:rPr lang="it-IT" altLang="it-IT" sz="1800" b="1" dirty="0">
                <a:solidFill>
                  <a:schemeClr val="accent6">
                    <a:lumMod val="75000"/>
                  </a:schemeClr>
                </a:solidFill>
                <a:ea typeface="ＭＳ Ｐゴシック" panose="020B0600070205080204" pitchFamily="34" charset="-128"/>
              </a:rPr>
              <a:t>(accesso per laureati magistrali in Biologia (Classe LM6), Biotecnologie mediche, veterinarie e farmaceutiche (Classe LM9), Biotecnologie industriali (Classe LM8), Biotecnologie agrarie e per alimenti (Classe LM7), in Farmacia e Farmacia industriale (Classe LM13), in Chimica (Classe LM54), Medicina Veterinaria (Classe LM42), Scienza della Nutrizione Umana (Classe LM61), </a:t>
            </a:r>
            <a:r>
              <a:rPr lang="it-IT" altLang="it-IT" sz="1800" b="1" dirty="0" err="1">
                <a:solidFill>
                  <a:schemeClr val="accent6">
                    <a:lumMod val="75000"/>
                  </a:schemeClr>
                </a:solidFill>
                <a:ea typeface="ＭＳ Ｐゴシック" panose="020B0600070205080204" pitchFamily="34" charset="-128"/>
              </a:rPr>
              <a:t>nonche</a:t>
            </a:r>
            <a:r>
              <a:rPr lang="it-IT" altLang="it-IT" sz="1800" b="1" dirty="0">
                <a:solidFill>
                  <a:schemeClr val="accent6">
                    <a:lumMod val="75000"/>
                  </a:schemeClr>
                </a:solidFill>
                <a:ea typeface="ＭＳ Ｐゴシック" panose="020B0600070205080204" pitchFamily="34" charset="-128"/>
              </a:rPr>
              <a:t>' i corrispondenti laureati specialisti e i laureati quadriennali del vecchio ordinamento nelle lauree corrispondenti</a:t>
            </a:r>
            <a:r>
              <a:rPr lang="it-IT" altLang="it-IT" sz="1800" dirty="0">
                <a:solidFill>
                  <a:schemeClr val="accent6">
                    <a:lumMod val="75000"/>
                  </a:schemeClr>
                </a:solidFill>
                <a:ea typeface="ＭＳ Ｐゴシック" panose="020B0600070205080204" pitchFamily="34" charset="-128"/>
              </a:rPr>
              <a:t>. </a:t>
            </a:r>
          </a:p>
          <a:p>
            <a:pPr marL="0" indent="0">
              <a:buFontTx/>
              <a:buNone/>
            </a:pPr>
            <a:endParaRPr lang="it-IT" altLang="it-IT" sz="1800" dirty="0">
              <a:ea typeface="ＭＳ Ｐゴシック" panose="020B0600070205080204" pitchFamily="34" charset="-128"/>
            </a:endParaRPr>
          </a:p>
        </p:txBody>
      </p:sp>
      <p:pic>
        <p:nvPicPr>
          <p:cNvPr id="3" name="Immagine 2">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4" name="Rettangolo 3">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47171">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olo 1">
            <a:extLst>
              <a:ext uri="{FF2B5EF4-FFF2-40B4-BE49-F238E27FC236}">
                <a16:creationId xmlns:a16="http://schemas.microsoft.com/office/drawing/2014/main" id="{0BED3351-632F-6341-A4A7-D880B88062D8}"/>
              </a:ext>
            </a:extLst>
          </p:cNvPr>
          <p:cNvSpPr>
            <a:spLocks noGrp="1" noChangeArrowheads="1"/>
          </p:cNvSpPr>
          <p:nvPr>
            <p:ph type="title"/>
          </p:nvPr>
        </p:nvSpPr>
        <p:spPr>
          <a:xfrm>
            <a:off x="467544" y="1481605"/>
            <a:ext cx="8229600" cy="1143000"/>
          </a:xfrm>
        </p:spPr>
        <p:txBody>
          <a:bodyPr/>
          <a:lstStyle/>
          <a:p>
            <a:r>
              <a:rPr lang="it-IT" altLang="it-IT" sz="2000" b="1" dirty="0">
                <a:solidFill>
                  <a:srgbClr val="FF0000"/>
                </a:solidFill>
                <a:latin typeface="+mn-lt"/>
                <a:ea typeface="ＭＳ Ｐゴシック" panose="020B0600070205080204" pitchFamily="34" charset="-128"/>
              </a:rPr>
              <a:t>La Classe della Sanità pubblica comprende le seguenti tipologie: </a:t>
            </a:r>
            <a:br>
              <a:rPr lang="it-IT" altLang="it-IT" sz="2000" b="1" dirty="0">
                <a:solidFill>
                  <a:srgbClr val="FF0000"/>
                </a:solidFill>
                <a:ea typeface="ＭＳ Ｐゴシック" panose="020B0600070205080204" pitchFamily="34" charset="-128"/>
              </a:rPr>
            </a:br>
            <a:endParaRPr lang="it-IT" altLang="it-IT" sz="2000" b="1" dirty="0">
              <a:solidFill>
                <a:srgbClr val="FF0000"/>
              </a:solidFill>
              <a:ea typeface="ＭＳ Ｐゴシック" panose="020B0600070205080204" pitchFamily="34" charset="-128"/>
            </a:endParaRPr>
          </a:p>
        </p:txBody>
      </p:sp>
      <p:sp>
        <p:nvSpPr>
          <p:cNvPr id="30722" name="Segnaposto contenuto 2">
            <a:extLst>
              <a:ext uri="{FF2B5EF4-FFF2-40B4-BE49-F238E27FC236}">
                <a16:creationId xmlns:a16="http://schemas.microsoft.com/office/drawing/2014/main" id="{94FB0294-8571-F74C-8865-684ADB316AE2}"/>
              </a:ext>
            </a:extLst>
          </p:cNvPr>
          <p:cNvSpPr>
            <a:spLocks noGrp="1" noChangeArrowheads="1"/>
          </p:cNvSpPr>
          <p:nvPr>
            <p:ph idx="1"/>
          </p:nvPr>
        </p:nvSpPr>
        <p:spPr>
          <a:xfrm>
            <a:off x="611560" y="2636912"/>
            <a:ext cx="8229600" cy="4525963"/>
          </a:xfrm>
        </p:spPr>
        <p:txBody>
          <a:bodyPr/>
          <a:lstStyle/>
          <a:p>
            <a:pPr algn="just"/>
            <a:r>
              <a:rPr lang="it-IT" altLang="it-IT" sz="1800" b="1" dirty="0">
                <a:solidFill>
                  <a:srgbClr val="FF0000"/>
                </a:solidFill>
                <a:ea typeface="ＭＳ Ｐゴシック" panose="020B0600070205080204" pitchFamily="34" charset="-128"/>
              </a:rPr>
              <a:t>Statistica sanitaria e Biometria </a:t>
            </a:r>
            <a:r>
              <a:rPr lang="it-IT" altLang="it-IT" sz="1800" b="1" dirty="0">
                <a:solidFill>
                  <a:schemeClr val="accent6">
                    <a:lumMod val="75000"/>
                  </a:schemeClr>
                </a:solidFill>
                <a:ea typeface="ＭＳ Ｐゴシック" panose="020B0600070205080204" pitchFamily="34" charset="-128"/>
              </a:rPr>
              <a:t>(accesso per laureati magistrali in Biologia (Classe LM6), Biotecnologie mediche, veterinarie e farmaceutiche (Classe LM9), Biotecnologie industriali (Classe LM8), Biotecnologie agrarie e per alimenti (Classe LM7), Medicina Veterinaria (Classe LM42), in Farmacia e Farmacia industriale (Classe LM13), in Chimica (Classe LM54), in Scienze statistiche ( Classe LM82), </a:t>
            </a:r>
            <a:r>
              <a:rPr lang="it-IT" altLang="it-IT" sz="1800" b="1" dirty="0" err="1">
                <a:solidFill>
                  <a:schemeClr val="accent6">
                    <a:lumMod val="75000"/>
                  </a:schemeClr>
                </a:solidFill>
                <a:ea typeface="ＭＳ Ｐゴシック" panose="020B0600070205080204" pitchFamily="34" charset="-128"/>
              </a:rPr>
              <a:t>nonche</a:t>
            </a:r>
            <a:r>
              <a:rPr lang="it-IT" altLang="it-IT" sz="1800" b="1" dirty="0">
                <a:solidFill>
                  <a:schemeClr val="accent6">
                    <a:lumMod val="75000"/>
                  </a:schemeClr>
                </a:solidFill>
                <a:ea typeface="ＭＳ Ｐゴシック" panose="020B0600070205080204" pitchFamily="34" charset="-128"/>
              </a:rPr>
              <a:t>' i quadriennali del corrispondenti laureati specialisti e i laureati vecchio ordinamento nelle lauree corrispondenti. </a:t>
            </a:r>
          </a:p>
          <a:p>
            <a:pPr>
              <a:buFontTx/>
              <a:buNone/>
            </a:pPr>
            <a:endParaRPr lang="it-IT" altLang="it-IT" sz="2000" dirty="0">
              <a:ea typeface="ＭＳ Ｐゴシック" panose="020B0600070205080204" pitchFamily="34" charset="-128"/>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25762">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CE655899-55DD-2C44-A267-5B5A2EAA74F4}"/>
              </a:ext>
            </a:extLst>
          </p:cNvPr>
          <p:cNvSpPr txBox="1">
            <a:spLocks noChangeArrowheads="1"/>
          </p:cNvSpPr>
          <p:nvPr/>
        </p:nvSpPr>
        <p:spPr bwMode="auto">
          <a:xfrm>
            <a:off x="323528" y="1916832"/>
            <a:ext cx="8713788" cy="1190625"/>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lang="it-IT" altLang="it-IT" sz="1800" b="1" dirty="0">
                <a:solidFill>
                  <a:srgbClr val="FF0000"/>
                </a:solidFill>
                <a:effectLst>
                  <a:outerShdw blurRad="38100" dist="38100" dir="2700000" algn="tl">
                    <a:srgbClr val="000000"/>
                  </a:outerShdw>
                </a:effectLst>
                <a:latin typeface="Arial" panose="020B0604020202020204" pitchFamily="34" charset="0"/>
              </a:rPr>
              <a:t>D.P.R. 10 dicembre 1997, n. 484  </a:t>
            </a:r>
          </a:p>
          <a:p>
            <a:pPr algn="ctr" eaLnBrk="1" hangingPunct="1">
              <a:defRPr/>
            </a:pP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Regolamento Recante la determinazione dei requisiti per 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accesso alla direzione sanitaria aziendale e dei requisiti e dei criteri per 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accesso al secondo livello dirigenziale per il personale del ruolo sanitario del S.S.N.</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endPar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p:txBody>
      </p:sp>
      <p:sp>
        <p:nvSpPr>
          <p:cNvPr id="14339" name="Text Box 3">
            <a:extLst>
              <a:ext uri="{FF2B5EF4-FFF2-40B4-BE49-F238E27FC236}">
                <a16:creationId xmlns:a16="http://schemas.microsoft.com/office/drawing/2014/main" id="{A7451773-86A3-334A-B20F-91ABDC20992E}"/>
              </a:ext>
            </a:extLst>
          </p:cNvPr>
          <p:cNvSpPr txBox="1">
            <a:spLocks noChangeArrowheads="1"/>
          </p:cNvSpPr>
          <p:nvPr/>
        </p:nvSpPr>
        <p:spPr bwMode="auto">
          <a:xfrm>
            <a:off x="2771800" y="3861048"/>
            <a:ext cx="4824412" cy="579438"/>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r>
              <a:rPr lang="it-IT" altLang="it-IT" sz="3200" b="1" dirty="0">
                <a:solidFill>
                  <a:srgbClr val="FF3300"/>
                </a:solidFill>
                <a:effectLst>
                  <a:outerShdw blurRad="38100" dist="38100" dir="2700000" algn="tl">
                    <a:srgbClr val="000000"/>
                  </a:outerShdw>
                </a:effectLst>
                <a:latin typeface="Arial" panose="020B0604020202020204" pitchFamily="34" charset="0"/>
              </a:rPr>
              <a:t>Art. 4  Discipline</a:t>
            </a: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26398">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133F55-316B-1C43-A82E-B21957A4614F}"/>
              </a:ext>
            </a:extLst>
          </p:cNvPr>
          <p:cNvSpPr>
            <a:spLocks noGrp="1"/>
          </p:cNvSpPr>
          <p:nvPr>
            <p:ph type="title"/>
          </p:nvPr>
        </p:nvSpPr>
        <p:spPr>
          <a:xfrm>
            <a:off x="611560" y="1412776"/>
            <a:ext cx="8229600" cy="1143000"/>
          </a:xfrm>
        </p:spPr>
        <p:txBody>
          <a:bodyPr/>
          <a:lstStyle/>
          <a:p>
            <a:pPr eaLnBrk="1" hangingPunct="1">
              <a:defRPr/>
            </a:pPr>
            <a:r>
              <a:rPr lang="it-IT" altLang="it-IT" sz="1800" b="1" dirty="0">
                <a:solidFill>
                  <a:srgbClr val="FF0000"/>
                </a:solidFill>
                <a:effectLst>
                  <a:outerShdw blurRad="38100" dist="38100" dir="2700000" algn="tl">
                    <a:srgbClr val="000000"/>
                  </a:outerShdw>
                </a:effectLst>
                <a:ea typeface="ＭＳ Ｐゴシック" panose="020B0600070205080204" pitchFamily="34" charset="-128"/>
              </a:rPr>
              <a:t>D.P.R. 10 dicembre 1997, n. 484  </a:t>
            </a:r>
            <a:br>
              <a:rPr lang="it-IT" altLang="it-IT" sz="1800" b="1" dirty="0">
                <a:solidFill>
                  <a:srgbClr val="66FF33"/>
                </a:solidFill>
                <a:effectLst>
                  <a:outerShdw blurRad="38100" dist="38100" dir="2700000" algn="tl">
                    <a:srgbClr val="000000"/>
                  </a:outerShdw>
                </a:effectLst>
                <a:ea typeface="ＭＳ Ｐゴシック" panose="020B0600070205080204" pitchFamily="34" charset="-128"/>
              </a:rPr>
            </a:br>
            <a:r>
              <a:rPr lang="ja-JP" altLang="it-IT"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a:t>
            </a:r>
            <a:r>
              <a:rPr lang="it-IT" altLang="ja-JP"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Regolamento Recante la determinazione dei requisiti per l</a:t>
            </a:r>
            <a:r>
              <a:rPr lang="ja-JP" altLang="it-IT"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a:t>
            </a:r>
            <a:r>
              <a:rPr lang="it-IT" altLang="ja-JP"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accesso alla direzione sanitaria aziendale e dei requisiti e dei criteri per l</a:t>
            </a:r>
            <a:r>
              <a:rPr lang="ja-JP" altLang="it-IT"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a:t>
            </a:r>
            <a:r>
              <a:rPr lang="it-IT" altLang="ja-JP"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accesso al secondo livello dirigenziale per il personale del ruolo sanitario del S.S.N.</a:t>
            </a:r>
            <a:r>
              <a:rPr lang="ja-JP" altLang="it-IT" sz="1800" b="1" dirty="0">
                <a:solidFill>
                  <a:schemeClr val="accent6">
                    <a:lumMod val="75000"/>
                  </a:schemeClr>
                </a:solidFill>
                <a:effectLst>
                  <a:outerShdw blurRad="38100" dist="38100" dir="2700000" sx="1000" sy="1000" algn="tl">
                    <a:srgbClr val="000000"/>
                  </a:outerShdw>
                </a:effectLst>
                <a:ea typeface="ＭＳ Ｐゴシック" panose="020B0600070205080204" pitchFamily="34" charset="-128"/>
              </a:rPr>
              <a:t>”</a:t>
            </a:r>
            <a:br>
              <a:rPr lang="it-IT" altLang="ja-JP" sz="1800" b="1" dirty="0">
                <a:solidFill>
                  <a:schemeClr val="accent6">
                    <a:lumMod val="75000"/>
                  </a:schemeClr>
                </a:solidFill>
                <a:effectLst>
                  <a:outerShdw blurRad="38100" dist="38100" dir="2700000" algn="tl">
                    <a:srgbClr val="000000"/>
                  </a:outerShdw>
                </a:effectLst>
                <a:ea typeface="ＭＳ Ｐゴシック" panose="020B0600070205080204" pitchFamily="34" charset="-128"/>
              </a:rPr>
            </a:br>
            <a:endParaRPr lang="it-IT" altLang="it-IT" sz="1800" dirty="0">
              <a:solidFill>
                <a:schemeClr val="accent6">
                  <a:lumMod val="75000"/>
                </a:schemeClr>
              </a:solidFill>
              <a:ea typeface="ＭＳ Ｐゴシック" panose="020B0600070205080204" pitchFamily="34" charset="-128"/>
            </a:endParaRPr>
          </a:p>
        </p:txBody>
      </p:sp>
      <p:sp>
        <p:nvSpPr>
          <p:cNvPr id="32770" name="Segnaposto contenuto 2">
            <a:extLst>
              <a:ext uri="{FF2B5EF4-FFF2-40B4-BE49-F238E27FC236}">
                <a16:creationId xmlns:a16="http://schemas.microsoft.com/office/drawing/2014/main" id="{34794AB9-4407-EC4E-9CC0-B01903303FA7}"/>
              </a:ext>
            </a:extLst>
          </p:cNvPr>
          <p:cNvSpPr>
            <a:spLocks noGrp="1" noChangeArrowheads="1"/>
          </p:cNvSpPr>
          <p:nvPr>
            <p:ph idx="1"/>
          </p:nvPr>
        </p:nvSpPr>
        <p:spPr>
          <a:xfrm>
            <a:off x="634962" y="2420888"/>
            <a:ext cx="8229600" cy="4525963"/>
          </a:xfrm>
        </p:spPr>
        <p:txBody>
          <a:bodyPr/>
          <a:lstStyle/>
          <a:p>
            <a:pPr marL="0" indent="0">
              <a:buFontTx/>
              <a:buNone/>
            </a:pPr>
            <a:endParaRPr lang="it-IT" altLang="it-IT" sz="1800" dirty="0">
              <a:solidFill>
                <a:srgbClr val="FFFF00"/>
              </a:solidFill>
              <a:ea typeface="ＭＳ Ｐゴシック" panose="020B0600070205080204" pitchFamily="34" charset="-128"/>
            </a:endParaRPr>
          </a:p>
          <a:p>
            <a:pPr marL="0" indent="0">
              <a:buFontTx/>
              <a:buNone/>
            </a:pPr>
            <a:r>
              <a:rPr lang="it-IT" altLang="it-IT" sz="1800" dirty="0">
                <a:solidFill>
                  <a:schemeClr val="accent6">
                    <a:lumMod val="75000"/>
                  </a:schemeClr>
                </a:solidFill>
                <a:ea typeface="ＭＳ Ｐゴシック" panose="020B0600070205080204" pitchFamily="34" charset="-128"/>
              </a:rPr>
              <a:t>E) Categoria professionale dei biologi</a:t>
            </a:r>
            <a:br>
              <a:rPr lang="it-IT" altLang="it-IT" sz="1800" dirty="0">
                <a:solidFill>
                  <a:schemeClr val="accent6">
                    <a:lumMod val="75000"/>
                  </a:schemeClr>
                </a:solidFill>
                <a:ea typeface="ＭＳ Ｐゴシック" panose="020B0600070205080204" pitchFamily="34" charset="-128"/>
              </a:rPr>
            </a:br>
            <a:r>
              <a:rPr lang="it-IT" altLang="it-IT" sz="1800" dirty="0">
                <a:solidFill>
                  <a:schemeClr val="accent6">
                    <a:lumMod val="75000"/>
                  </a:schemeClr>
                </a:solidFill>
                <a:ea typeface="ＭＳ Ｐゴシック" panose="020B0600070205080204" pitchFamily="34" charset="-128"/>
              </a:rPr>
              <a:t>1) </a:t>
            </a:r>
            <a:r>
              <a:rPr lang="it-IT" altLang="it-IT" sz="1800" dirty="0">
                <a:solidFill>
                  <a:srgbClr val="FF0000"/>
                </a:solidFill>
                <a:ea typeface="ＭＳ Ｐゴシック" panose="020B0600070205080204" pitchFamily="34" charset="-128"/>
              </a:rPr>
              <a:t>Biochimica clinica </a:t>
            </a:r>
            <a:r>
              <a:rPr lang="it-IT" altLang="it-IT" sz="1800" dirty="0">
                <a:solidFill>
                  <a:schemeClr val="accent6">
                    <a:lumMod val="75000"/>
                  </a:schemeClr>
                </a:solidFill>
                <a:ea typeface="ＭＳ Ｐゴシック" panose="020B0600070205080204" pitchFamily="34" charset="-128"/>
              </a:rPr>
              <a:t>ricompresa nell'area della Medicina diagnostica e dei servizi</a:t>
            </a:r>
            <a:br>
              <a:rPr lang="it-IT" altLang="it-IT" sz="1800" dirty="0">
                <a:solidFill>
                  <a:schemeClr val="accent6">
                    <a:lumMod val="75000"/>
                  </a:schemeClr>
                </a:solidFill>
                <a:ea typeface="ＭＳ Ｐゴシック" panose="020B0600070205080204" pitchFamily="34" charset="-128"/>
              </a:rPr>
            </a:br>
            <a:r>
              <a:rPr lang="it-IT" altLang="it-IT" sz="1800" dirty="0">
                <a:solidFill>
                  <a:schemeClr val="accent6">
                    <a:lumMod val="75000"/>
                  </a:schemeClr>
                </a:solidFill>
                <a:ea typeface="ＭＳ Ｐゴシック" panose="020B0600070205080204" pitchFamily="34" charset="-128"/>
              </a:rPr>
              <a:t>2) </a:t>
            </a:r>
            <a:r>
              <a:rPr lang="it-IT" altLang="it-IT" sz="1800" dirty="0">
                <a:solidFill>
                  <a:srgbClr val="FF0000"/>
                </a:solidFill>
                <a:ea typeface="ＭＳ Ｐゴシック" panose="020B0600070205080204" pitchFamily="34" charset="-128"/>
              </a:rPr>
              <a:t>Laboratorio di genetica medica </a:t>
            </a:r>
            <a:r>
              <a:rPr lang="it-IT" altLang="it-IT" sz="1800" dirty="0">
                <a:solidFill>
                  <a:schemeClr val="accent6">
                    <a:lumMod val="75000"/>
                  </a:schemeClr>
                </a:solidFill>
                <a:ea typeface="ＭＳ Ｐゴシック" panose="020B0600070205080204" pitchFamily="34" charset="-128"/>
              </a:rPr>
              <a:t>ricompresa nell'area della medicina diagnostica e dei servizi </a:t>
            </a:r>
          </a:p>
          <a:p>
            <a:pPr marL="0" indent="0">
              <a:buFontTx/>
              <a:buNone/>
            </a:pPr>
            <a:r>
              <a:rPr lang="it-IT" altLang="it-IT" sz="1800" dirty="0">
                <a:solidFill>
                  <a:schemeClr val="accent6">
                    <a:lumMod val="75000"/>
                  </a:schemeClr>
                </a:solidFill>
                <a:ea typeface="ＭＳ Ｐゴシック" panose="020B0600070205080204" pitchFamily="34" charset="-128"/>
              </a:rPr>
              <a:t>3) </a:t>
            </a:r>
            <a:r>
              <a:rPr lang="it-IT" altLang="it-IT" sz="1800" dirty="0">
                <a:solidFill>
                  <a:srgbClr val="FF0000"/>
                </a:solidFill>
                <a:ea typeface="ＭＳ Ｐゴシック" panose="020B0600070205080204" pitchFamily="34" charset="-128"/>
              </a:rPr>
              <a:t>Microbiologia e virologia </a:t>
            </a:r>
            <a:r>
              <a:rPr lang="it-IT" altLang="it-IT" sz="1800" dirty="0">
                <a:solidFill>
                  <a:schemeClr val="accent6">
                    <a:lumMod val="75000"/>
                  </a:schemeClr>
                </a:solidFill>
                <a:ea typeface="ＭＳ Ｐゴシック" panose="020B0600070205080204" pitchFamily="34" charset="-128"/>
              </a:rPr>
              <a:t>ricompresa nell'area della medicina diagnostica e dei servizi</a:t>
            </a:r>
            <a:br>
              <a:rPr lang="it-IT" altLang="it-IT" sz="1800" dirty="0">
                <a:solidFill>
                  <a:schemeClr val="accent6">
                    <a:lumMod val="75000"/>
                  </a:schemeClr>
                </a:solidFill>
                <a:ea typeface="ＭＳ Ｐゴシック" panose="020B0600070205080204" pitchFamily="34" charset="-128"/>
              </a:rPr>
            </a:br>
            <a:r>
              <a:rPr lang="it-IT" altLang="it-IT" sz="1800" dirty="0">
                <a:solidFill>
                  <a:schemeClr val="accent6">
                    <a:lumMod val="75000"/>
                  </a:schemeClr>
                </a:solidFill>
                <a:ea typeface="ＭＳ Ｐゴシック" panose="020B0600070205080204" pitchFamily="34" charset="-128"/>
              </a:rPr>
              <a:t>4) </a:t>
            </a:r>
            <a:r>
              <a:rPr lang="it-IT" altLang="it-IT" sz="1800" dirty="0">
                <a:solidFill>
                  <a:srgbClr val="FF0000"/>
                </a:solidFill>
                <a:ea typeface="ＭＳ Ｐゴシック" panose="020B0600070205080204" pitchFamily="34" charset="-128"/>
              </a:rPr>
              <a:t>Patologia </a:t>
            </a:r>
            <a:r>
              <a:rPr lang="it-IT" altLang="it-IT" sz="1800" dirty="0">
                <a:solidFill>
                  <a:schemeClr val="accent6">
                    <a:lumMod val="75000"/>
                  </a:schemeClr>
                </a:solidFill>
                <a:ea typeface="ＭＳ Ｐゴシック" panose="020B0600070205080204" pitchFamily="34" charset="-128"/>
              </a:rPr>
              <a:t>clinica ricompresa nell'area della medicina diagnostica e dei servizi</a:t>
            </a:r>
            <a:br>
              <a:rPr lang="it-IT" altLang="it-IT" sz="1800" dirty="0">
                <a:solidFill>
                  <a:schemeClr val="accent6">
                    <a:lumMod val="75000"/>
                  </a:schemeClr>
                </a:solidFill>
                <a:ea typeface="ＭＳ Ｐゴシック" panose="020B0600070205080204" pitchFamily="34" charset="-128"/>
              </a:rPr>
            </a:br>
            <a:r>
              <a:rPr lang="it-IT" altLang="it-IT" sz="1800" dirty="0">
                <a:solidFill>
                  <a:schemeClr val="accent6">
                    <a:lumMod val="75000"/>
                  </a:schemeClr>
                </a:solidFill>
                <a:ea typeface="ＭＳ Ｐゴシック" panose="020B0600070205080204" pitchFamily="34" charset="-128"/>
              </a:rPr>
              <a:t>5) </a:t>
            </a:r>
            <a:r>
              <a:rPr lang="it-IT" altLang="it-IT" sz="1800" dirty="0">
                <a:solidFill>
                  <a:srgbClr val="FF0000"/>
                </a:solidFill>
                <a:ea typeface="ＭＳ Ｐゴシック" panose="020B0600070205080204" pitchFamily="34" charset="-128"/>
              </a:rPr>
              <a:t>Igiene degli alimenti e della </a:t>
            </a:r>
            <a:r>
              <a:rPr lang="it-IT" altLang="it-IT" sz="1800" dirty="0">
                <a:solidFill>
                  <a:schemeClr val="accent6">
                    <a:lumMod val="75000"/>
                  </a:schemeClr>
                </a:solidFill>
                <a:ea typeface="ＭＳ Ｐゴシック" panose="020B0600070205080204" pitchFamily="34" charset="-128"/>
              </a:rPr>
              <a:t>nutrizione ricompresa nell'area di sanità pubblica</a:t>
            </a:r>
          </a:p>
          <a:p>
            <a:pPr marL="0" indent="0">
              <a:buFontTx/>
              <a:buNone/>
            </a:pPr>
            <a:r>
              <a:rPr lang="it-IT" altLang="it-IT" sz="1800" dirty="0">
                <a:solidFill>
                  <a:schemeClr val="accent6">
                    <a:lumMod val="75000"/>
                  </a:schemeClr>
                </a:solidFill>
                <a:ea typeface="ＭＳ Ｐゴシック" panose="020B0600070205080204" pitchFamily="34" charset="-128"/>
              </a:rPr>
              <a:t>+</a:t>
            </a:r>
          </a:p>
          <a:p>
            <a:pPr marL="0" marR="0" lvl="0" indent="0" algn="just" defTabSz="914400" rtl="0" eaLnBrk="1" fontAlgn="base" latinLnBrk="0" hangingPunct="1">
              <a:lnSpc>
                <a:spcPct val="100000"/>
              </a:lnSpc>
              <a:spcBef>
                <a:spcPct val="0"/>
              </a:spcBef>
              <a:spcAft>
                <a:spcPct val="0"/>
              </a:spcAft>
              <a:buClrTx/>
              <a:buSzTx/>
              <a:buFontTx/>
              <a:buNone/>
              <a:tabLst/>
              <a:defRPr/>
            </a:pPr>
            <a:r>
              <a:rPr lang="it-IT" altLang="it-IT" sz="1600" b="1" kern="1200" dirty="0">
                <a:solidFill>
                  <a:schemeClr val="accent6">
                    <a:lumMod val="75000"/>
                  </a:schemeClr>
                </a:solidFill>
                <a:ea typeface="ＭＳ Ｐゴシック" panose="020B0600070205080204" pitchFamily="34" charset="-128"/>
                <a:cs typeface="+mn-cs"/>
              </a:rPr>
              <a:t>(</a:t>
            </a:r>
            <a:r>
              <a:rPr lang="it-IT" altLang="it-IT" sz="1800" dirty="0">
                <a:solidFill>
                  <a:schemeClr val="accent6">
                    <a:lumMod val="75000"/>
                  </a:schemeClr>
                </a:solidFill>
                <a:ea typeface="ＭＳ Ｐゴシック" panose="020B0600070205080204" pitchFamily="34" charset="-128"/>
              </a:rPr>
              <a:t>E) Categoria professionale  dei biologi, chimici, fisici, psicologi, farmacisti, medici:</a:t>
            </a:r>
          </a:p>
          <a:p>
            <a:pPr marL="0" marR="0" lvl="0" indent="0" algn="just" defTabSz="914400" rtl="0" eaLnBrk="1" fontAlgn="base" latinLnBrk="0" hangingPunct="1">
              <a:lnSpc>
                <a:spcPct val="100000"/>
              </a:lnSpc>
              <a:spcBef>
                <a:spcPct val="0"/>
              </a:spcBef>
              <a:spcAft>
                <a:spcPct val="0"/>
              </a:spcAft>
              <a:buClrTx/>
              <a:buSzTx/>
              <a:buFontTx/>
              <a:buNone/>
              <a:tabLst/>
              <a:defRPr/>
            </a:pPr>
            <a:r>
              <a:rPr lang="it-IT" altLang="it-IT" sz="1800" dirty="0">
                <a:solidFill>
                  <a:schemeClr val="accent6">
                    <a:lumMod val="75000"/>
                  </a:schemeClr>
                </a:solidFill>
                <a:ea typeface="ＭＳ Ｐゴシック" panose="020B0600070205080204" pitchFamily="34" charset="-128"/>
              </a:rPr>
              <a:t> 6)</a:t>
            </a:r>
            <a:r>
              <a:rPr lang="it-IT" altLang="it-IT" sz="1800" dirty="0">
                <a:solidFill>
                  <a:srgbClr val="FF0000"/>
                </a:solidFill>
                <a:ea typeface="ＭＳ Ｐゴシック" panose="020B0600070205080204" pitchFamily="34" charset="-128"/>
              </a:rPr>
              <a:t> Epidemiologia </a:t>
            </a:r>
            <a:r>
              <a:rPr lang="it-IT" altLang="it-IT" sz="1800" dirty="0">
                <a:solidFill>
                  <a:schemeClr val="accent6">
                    <a:lumMod val="75000"/>
                  </a:schemeClr>
                </a:solidFill>
                <a:ea typeface="ＭＳ Ｐゴシック" panose="020B0600070205080204" pitchFamily="34" charset="-128"/>
              </a:rPr>
              <a:t>ricompresa nell’</a:t>
            </a:r>
            <a:r>
              <a:rPr lang="it-IT" altLang="ja-JP" sz="1800" dirty="0">
                <a:solidFill>
                  <a:schemeClr val="accent6">
                    <a:lumMod val="75000"/>
                  </a:schemeClr>
                </a:solidFill>
                <a:ea typeface="ＭＳ Ｐゴシック" panose="020B0600070205080204" pitchFamily="34" charset="-128"/>
              </a:rPr>
              <a:t>area di sanità pubblica</a:t>
            </a:r>
          </a:p>
          <a:p>
            <a:pPr marL="0" indent="0">
              <a:buFontTx/>
              <a:buNone/>
            </a:pPr>
            <a:endParaRPr lang="it-IT" altLang="it-IT" sz="1800" dirty="0">
              <a:solidFill>
                <a:srgbClr val="FFFF00"/>
              </a:solidFill>
              <a:ea typeface="ＭＳ Ｐゴシック" panose="020B0600070205080204" pitchFamily="34" charset="-128"/>
            </a:endParaRPr>
          </a:p>
          <a:p>
            <a:pPr marL="0" indent="0">
              <a:buFontTx/>
              <a:buNone/>
            </a:pPr>
            <a:endParaRPr lang="it-IT" altLang="it-IT" sz="1800" dirty="0">
              <a:solidFill>
                <a:srgbClr val="FFFF00"/>
              </a:solidFill>
              <a:ea typeface="ＭＳ Ｐゴシック" panose="020B0600070205080204" pitchFamily="34" charset="-128"/>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46069">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8D187F9E-9572-6A46-8574-4D1D518CD774}"/>
              </a:ext>
            </a:extLst>
          </p:cNvPr>
          <p:cNvSpPr txBox="1">
            <a:spLocks noChangeArrowheads="1"/>
          </p:cNvSpPr>
          <p:nvPr/>
        </p:nvSpPr>
        <p:spPr bwMode="auto">
          <a:xfrm>
            <a:off x="395536" y="1556792"/>
            <a:ext cx="8642350" cy="1739900"/>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lang="it-IT" altLang="it-IT" sz="1800" b="1" dirty="0">
                <a:solidFill>
                  <a:srgbClr val="FF0000"/>
                </a:solidFill>
                <a:effectLst>
                  <a:outerShdw blurRad="38100" dist="38100" dir="2700000" algn="tl">
                    <a:srgbClr val="000000"/>
                  </a:outerShdw>
                </a:effectLst>
                <a:latin typeface="Arial" panose="020B0604020202020204" pitchFamily="34" charset="0"/>
              </a:rPr>
              <a:t>Accordo 11 luglio 2002</a:t>
            </a:r>
          </a:p>
          <a:p>
            <a:pPr algn="ctr" eaLnBrk="1" hangingPunct="1">
              <a:defRPr/>
            </a:pPr>
            <a:r>
              <a:rPr lang="it-IT" altLang="it-IT" sz="1800" b="1" dirty="0">
                <a:solidFill>
                  <a:schemeClr val="accent6">
                    <a:lumMod val="75000"/>
                  </a:schemeClr>
                </a:solidFill>
                <a:latin typeface="Arial" panose="020B0604020202020204" pitchFamily="34" charset="0"/>
              </a:rPr>
              <a:t> </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Accordo tra il Ministro della  Salute, le Regioni e le province autonome di Trento e Bolzano per 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individuazione discipline epidemiologia per i dirigenti del ruolo sanitario </a:t>
            </a:r>
          </a:p>
          <a:p>
            <a:pPr algn="ct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non medici</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p>
          <a:p>
            <a:pPr algn="ctr" eaLnBrk="1" hangingPunct="1">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p:txBody>
      </p:sp>
      <p:sp>
        <p:nvSpPr>
          <p:cNvPr id="33794" name="Text Box 3">
            <a:extLst>
              <a:ext uri="{FF2B5EF4-FFF2-40B4-BE49-F238E27FC236}">
                <a16:creationId xmlns:a16="http://schemas.microsoft.com/office/drawing/2014/main" id="{F365EB34-F22C-1B47-9A00-89C8F57DBDC8}"/>
              </a:ext>
            </a:extLst>
          </p:cNvPr>
          <p:cNvSpPr txBox="1">
            <a:spLocks noChangeArrowheads="1"/>
          </p:cNvSpPr>
          <p:nvPr/>
        </p:nvSpPr>
        <p:spPr bwMode="auto">
          <a:xfrm>
            <a:off x="493712" y="3429000"/>
            <a:ext cx="815657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buFontTx/>
              <a:buNone/>
            </a:pPr>
            <a:r>
              <a:rPr lang="it-IT" altLang="it-IT" sz="1600" b="1" dirty="0">
                <a:solidFill>
                  <a:schemeClr val="accent6">
                    <a:lumMod val="75000"/>
                  </a:schemeClr>
                </a:solidFill>
              </a:rPr>
              <a:t>Sancisce tra il  Ministro della  Salute, le Regioni e le province autonome di Trento e Bolzano il seguente accordo nei termini sotto indicati:</a:t>
            </a:r>
          </a:p>
          <a:p>
            <a:pPr algn="just" eaLnBrk="1" hangingPunct="1">
              <a:spcBef>
                <a:spcPct val="0"/>
              </a:spcBef>
              <a:buFontTx/>
              <a:buNone/>
            </a:pPr>
            <a:endParaRPr lang="it-IT" altLang="it-IT" sz="1600" b="1" dirty="0">
              <a:solidFill>
                <a:schemeClr val="accent6">
                  <a:lumMod val="75000"/>
                </a:schemeClr>
              </a:solidFill>
            </a:endParaRPr>
          </a:p>
          <a:p>
            <a:pPr algn="just" eaLnBrk="1" hangingPunct="1">
              <a:spcBef>
                <a:spcPct val="0"/>
              </a:spcBef>
              <a:buFontTx/>
              <a:buNone/>
            </a:pPr>
            <a:r>
              <a:rPr lang="it-IT" altLang="it-IT" sz="1600" b="1" dirty="0">
                <a:solidFill>
                  <a:schemeClr val="accent6">
                    <a:lumMod val="75000"/>
                  </a:schemeClr>
                </a:solidFill>
              </a:rPr>
              <a:t>Le discipline nelle quali possono essere  conferiti gli incarichi dirigenziali di struttura complessa per i professionisti non medici del ruolo sanitario, sono le seguenti:</a:t>
            </a:r>
          </a:p>
          <a:p>
            <a:pPr algn="just" eaLnBrk="1" hangingPunct="1">
              <a:spcBef>
                <a:spcPct val="0"/>
              </a:spcBef>
              <a:buFontTx/>
              <a:buNone/>
            </a:pPr>
            <a:endParaRPr lang="it-IT" altLang="it-IT" sz="1600" b="1" dirty="0">
              <a:solidFill>
                <a:schemeClr val="accent6">
                  <a:lumMod val="75000"/>
                </a:schemeClr>
              </a:solidFill>
            </a:endParaRPr>
          </a:p>
          <a:p>
            <a:pPr algn="just" eaLnBrk="1" hangingPunct="1">
              <a:spcBef>
                <a:spcPct val="0"/>
              </a:spcBef>
              <a:buFontTx/>
              <a:buNone/>
            </a:pPr>
            <a:endParaRPr lang="it-IT" altLang="it-IT" sz="1600" b="1" dirty="0">
              <a:solidFill>
                <a:schemeClr val="accent6">
                  <a:lumMod val="75000"/>
                </a:schemeClr>
              </a:solidFill>
            </a:endParaRPr>
          </a:p>
          <a:p>
            <a:pPr algn="just" eaLnBrk="1" hangingPunct="1">
              <a:spcBef>
                <a:spcPct val="0"/>
              </a:spcBef>
              <a:buFontTx/>
              <a:buNone/>
            </a:pPr>
            <a:r>
              <a:rPr lang="it-IT" altLang="it-IT" sz="1600" b="1" dirty="0">
                <a:solidFill>
                  <a:schemeClr val="accent6">
                    <a:lumMod val="75000"/>
                  </a:schemeClr>
                </a:solidFill>
              </a:rPr>
              <a:t>E) CATEGORIA PROFESIONALE  DEI BIOLOGI, CHIMICI, FISICI, PSICOLOGI, FARMACISTI, MEDICI:</a:t>
            </a:r>
          </a:p>
          <a:p>
            <a:pPr algn="just" eaLnBrk="1" hangingPunct="1">
              <a:spcBef>
                <a:spcPct val="0"/>
              </a:spcBef>
              <a:buFontTx/>
              <a:buNone/>
            </a:pPr>
            <a:endParaRPr lang="it-IT" altLang="it-IT" sz="1600" b="1" dirty="0">
              <a:solidFill>
                <a:schemeClr val="accent6">
                  <a:lumMod val="75000"/>
                </a:schemeClr>
              </a:solidFill>
            </a:endParaRPr>
          </a:p>
          <a:p>
            <a:pPr algn="just" eaLnBrk="1" hangingPunct="1">
              <a:spcBef>
                <a:spcPct val="0"/>
              </a:spcBef>
              <a:buFontTx/>
              <a:buNone/>
            </a:pPr>
            <a:r>
              <a:rPr lang="it-IT" altLang="it-IT" sz="1600" b="1" dirty="0">
                <a:solidFill>
                  <a:srgbClr val="FF0000"/>
                </a:solidFill>
              </a:rPr>
              <a:t>EPIDEMIOLOGIA</a:t>
            </a:r>
            <a:r>
              <a:rPr lang="it-IT" altLang="it-IT" sz="1600" b="1" dirty="0">
                <a:solidFill>
                  <a:schemeClr val="accent6">
                    <a:lumMod val="75000"/>
                  </a:schemeClr>
                </a:solidFill>
              </a:rPr>
              <a:t> ricompresa nell’</a:t>
            </a:r>
            <a:r>
              <a:rPr lang="it-IT" altLang="ja-JP" sz="1600" b="1" dirty="0">
                <a:solidFill>
                  <a:schemeClr val="accent6">
                    <a:lumMod val="75000"/>
                  </a:schemeClr>
                </a:solidFill>
              </a:rPr>
              <a:t>area di sanità pubblica</a:t>
            </a:r>
          </a:p>
          <a:p>
            <a:pPr algn="just" eaLnBrk="1" hangingPunct="1">
              <a:spcBef>
                <a:spcPct val="0"/>
              </a:spcBef>
              <a:buFontTx/>
              <a:buNone/>
            </a:pPr>
            <a:endParaRPr lang="it-IT" altLang="it-IT" sz="1600" b="1" dirty="0">
              <a:solidFill>
                <a:srgbClr val="FFFF00"/>
              </a:solidFill>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14771">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a:extLst>
              <a:ext uri="{FF2B5EF4-FFF2-40B4-BE49-F238E27FC236}">
                <a16:creationId xmlns:a16="http://schemas.microsoft.com/office/drawing/2014/main" id="{0963A1D3-C4A0-9E4E-9CCE-0B32530D50EE}"/>
              </a:ext>
            </a:extLst>
          </p:cNvPr>
          <p:cNvSpPr txBox="1">
            <a:spLocks noChangeArrowheads="1"/>
          </p:cNvSpPr>
          <p:nvPr/>
        </p:nvSpPr>
        <p:spPr bwMode="auto">
          <a:xfrm>
            <a:off x="395536" y="1700808"/>
            <a:ext cx="8424863" cy="1465262"/>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lang="it-IT" altLang="it-IT" sz="1800" b="1" dirty="0">
                <a:solidFill>
                  <a:srgbClr val="FF0000"/>
                </a:solidFill>
                <a:effectLst>
                  <a:outerShdw blurRad="38100" dist="38100" dir="2700000" algn="tl">
                    <a:srgbClr val="000000"/>
                  </a:outerShdw>
                </a:effectLst>
                <a:latin typeface="Arial" panose="020B0604020202020204" pitchFamily="34" charset="0"/>
              </a:rPr>
              <a:t>D.P.R. 5 giugno 2001, n. 328 </a:t>
            </a:r>
          </a:p>
          <a:p>
            <a:pPr algn="ctr" eaLnBrk="1" hangingPunct="1">
              <a:defRPr/>
            </a:pP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Modifiche ed integrazioni della disciplina dei requisiti per 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ammissione </a:t>
            </a:r>
            <a:r>
              <a:rPr lang="it-IT" altLang="ja-JP" sz="1800" b="1" dirty="0" err="1">
                <a:solidFill>
                  <a:schemeClr val="accent6">
                    <a:lumMod val="75000"/>
                  </a:schemeClr>
                </a:solidFill>
                <a:effectLst>
                  <a:outerShdw blurRad="38100" dist="38100" dir="2700000" sx="1000" sy="1000" algn="tl">
                    <a:srgbClr val="000000"/>
                  </a:outerShdw>
                </a:effectLst>
                <a:latin typeface="Arial" panose="020B0604020202020204" pitchFamily="34" charset="0"/>
              </a:rPr>
              <a:t>all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esame di Stato e delle relative prove per 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esercizio di talune professioni, nonché della disciplina dei relativi ordinamenti</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endPar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p:txBody>
      </p:sp>
      <p:sp>
        <p:nvSpPr>
          <p:cNvPr id="34818" name="Text Box 3">
            <a:extLst>
              <a:ext uri="{FF2B5EF4-FFF2-40B4-BE49-F238E27FC236}">
                <a16:creationId xmlns:a16="http://schemas.microsoft.com/office/drawing/2014/main" id="{E048CD32-9F2E-A840-B130-2BDA545521A0}"/>
              </a:ext>
            </a:extLst>
          </p:cNvPr>
          <p:cNvSpPr txBox="1">
            <a:spLocks noChangeArrowheads="1"/>
          </p:cNvSpPr>
          <p:nvPr/>
        </p:nvSpPr>
        <p:spPr bwMode="auto">
          <a:xfrm>
            <a:off x="735013" y="33067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sp>
        <p:nvSpPr>
          <p:cNvPr id="11268" name="Text Box 4">
            <a:extLst>
              <a:ext uri="{FF2B5EF4-FFF2-40B4-BE49-F238E27FC236}">
                <a16:creationId xmlns:a16="http://schemas.microsoft.com/office/drawing/2014/main" id="{8F8A1C5E-4644-AE48-85A1-55A29121021A}"/>
              </a:ext>
            </a:extLst>
          </p:cNvPr>
          <p:cNvSpPr txBox="1">
            <a:spLocks noChangeArrowheads="1"/>
          </p:cNvSpPr>
          <p:nvPr/>
        </p:nvSpPr>
        <p:spPr bwMode="auto">
          <a:xfrm>
            <a:off x="1403648" y="3673475"/>
            <a:ext cx="6985000" cy="1016000"/>
          </a:xfrm>
          <a:prstGeom prst="rect">
            <a:avLst/>
          </a:prstGeom>
          <a:gradFill rotWithShape="1">
            <a:gsLst>
              <a:gs pos="0">
                <a:srgbClr val="666699"/>
              </a:gs>
              <a:gs pos="50000">
                <a:srgbClr val="171722"/>
              </a:gs>
              <a:gs pos="100000">
                <a:srgbClr val="666699"/>
              </a:gs>
            </a:gsLst>
            <a:lin ang="2700000" scaled="1"/>
          </a:gradFill>
          <a:ln w="9525">
            <a:solidFill>
              <a:srgbClr val="FF3300"/>
            </a:solidFill>
            <a:miter lim="800000"/>
            <a:headEnd/>
            <a:tailEnd/>
          </a:ln>
          <a:effectLst/>
        </p:spPr>
        <p:txBody>
          <a:bodyPr>
            <a:spAutoFit/>
          </a:bodyPr>
          <a:lstStyle/>
          <a:p>
            <a:pPr algn="ctr">
              <a:defRPr/>
            </a:pPr>
            <a:endParaRPr lang="it-IT" sz="2000" dirty="0">
              <a:solidFill>
                <a:srgbClr val="FF3300"/>
              </a:solidFill>
              <a:effectLst>
                <a:outerShdw blurRad="38100" dist="38100" dir="2700000" algn="tl">
                  <a:srgbClr val="000000"/>
                </a:outerShdw>
              </a:effectLst>
              <a:ea typeface="+mn-ea"/>
            </a:endParaRPr>
          </a:p>
          <a:p>
            <a:pPr algn="ctr">
              <a:defRPr/>
            </a:pPr>
            <a:r>
              <a:rPr lang="it-IT" sz="2000" b="1" i="1" dirty="0">
                <a:solidFill>
                  <a:schemeClr val="accent3"/>
                </a:solidFill>
                <a:effectLst>
                  <a:outerShdw blurRad="38100" dist="38100" dir="2700000" algn="tl">
                    <a:srgbClr val="000000"/>
                  </a:outerShdw>
                </a:effectLst>
                <a:latin typeface="Arial" charset="0"/>
                <a:ea typeface="+mn-ea"/>
              </a:rPr>
              <a:t>PROFESSIONE DI BIOLOGO</a:t>
            </a:r>
          </a:p>
          <a:p>
            <a:pPr algn="ctr" eaLnBrk="1" hangingPunct="1">
              <a:defRPr/>
            </a:pPr>
            <a:endParaRPr lang="it-IT" sz="2000" b="1" i="1" dirty="0">
              <a:solidFill>
                <a:srgbClr val="FF3300"/>
              </a:solidFill>
              <a:effectLst>
                <a:outerShdw blurRad="38100" dist="38100" dir="2700000" algn="tl">
                  <a:srgbClr val="000000"/>
                </a:outerShdw>
              </a:effectLst>
              <a:latin typeface="Arial" charset="0"/>
              <a:ea typeface="+mn-ea"/>
            </a:endParaRPr>
          </a:p>
        </p:txBody>
      </p:sp>
      <p:pic>
        <p:nvPicPr>
          <p:cNvPr id="5" name="Immagine 4">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18349">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a:extLst>
              <a:ext uri="{FF2B5EF4-FFF2-40B4-BE49-F238E27FC236}">
                <a16:creationId xmlns:a16="http://schemas.microsoft.com/office/drawing/2014/main" id="{48280CD1-C478-D34C-801F-EA288888C492}"/>
              </a:ext>
            </a:extLst>
          </p:cNvPr>
          <p:cNvSpPr txBox="1">
            <a:spLocks noChangeArrowheads="1"/>
          </p:cNvSpPr>
          <p:nvPr/>
        </p:nvSpPr>
        <p:spPr bwMode="auto">
          <a:xfrm>
            <a:off x="1339850" y="2590800"/>
            <a:ext cx="7466013" cy="946150"/>
          </a:xfrm>
          <a:prstGeom prst="rect">
            <a:avLst/>
          </a:prstGeom>
          <a:noFill/>
          <a:ln>
            <a:noFill/>
          </a:ln>
          <a:effectLst/>
        </p:spPr>
        <p:txBody>
          <a:bodyPr>
            <a:spAutoFit/>
          </a:bodyPr>
          <a:lstStyle/>
          <a:p>
            <a:pPr algn="ctr">
              <a:defRPr/>
            </a:pPr>
            <a:endParaRPr lang="it-IT" sz="2800" b="1">
              <a:solidFill>
                <a:srgbClr val="FF9900"/>
              </a:solidFill>
              <a:effectLst>
                <a:outerShdw blurRad="38100" dist="38100" dir="2700000" algn="tl">
                  <a:srgbClr val="000000"/>
                </a:outerShdw>
              </a:effectLst>
              <a:ea typeface="+mn-ea"/>
            </a:endParaRPr>
          </a:p>
          <a:p>
            <a:pPr algn="ctr" eaLnBrk="1" hangingPunct="1">
              <a:defRPr/>
            </a:pPr>
            <a:endParaRPr kumimoji="1" lang="it-IT" sz="2800" b="1">
              <a:solidFill>
                <a:srgbClr val="000000"/>
              </a:solidFill>
              <a:effectLst>
                <a:outerShdw blurRad="38100" dist="38100" dir="2700000" algn="tl">
                  <a:srgbClr val="FFFFFF"/>
                </a:outerShdw>
              </a:effectLst>
              <a:ea typeface="+mn-ea"/>
            </a:endParaRPr>
          </a:p>
        </p:txBody>
      </p:sp>
      <p:sp>
        <p:nvSpPr>
          <p:cNvPr id="54275" name="Text Box 3">
            <a:extLst>
              <a:ext uri="{FF2B5EF4-FFF2-40B4-BE49-F238E27FC236}">
                <a16:creationId xmlns:a16="http://schemas.microsoft.com/office/drawing/2014/main" id="{67F5618D-4EB8-6641-B13F-BCC00FAB257E}"/>
              </a:ext>
            </a:extLst>
          </p:cNvPr>
          <p:cNvSpPr txBox="1">
            <a:spLocks noChangeArrowheads="1"/>
          </p:cNvSpPr>
          <p:nvPr/>
        </p:nvSpPr>
        <p:spPr bwMode="auto">
          <a:xfrm>
            <a:off x="350838" y="3063875"/>
            <a:ext cx="8397875" cy="3139321"/>
          </a:xfrm>
          <a:prstGeom prst="rect">
            <a:avLst/>
          </a:prstGeom>
          <a:noFill/>
          <a:ln>
            <a:noFill/>
          </a:ln>
          <a:effectLst/>
        </p:spPr>
        <p:txBody>
          <a:bodyPr>
            <a:spAutoFit/>
          </a:bodyPr>
          <a:lstStyle>
            <a:lvl1pPr marL="342900" indent="-342900"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defRPr/>
            </a:pPr>
            <a:r>
              <a:rPr lang="it-IT" altLang="it-IT" sz="1800" b="1" dirty="0">
                <a:solidFill>
                  <a:srgbClr val="FF3300"/>
                </a:solidFill>
                <a:effectLst>
                  <a:outerShdw blurRad="38100" dist="38100" dir="2700000" algn="tl">
                    <a:srgbClr val="000000"/>
                  </a:outerShdw>
                </a:effectLst>
                <a:latin typeface="Arial" panose="020B0604020202020204" pitchFamily="34" charset="0"/>
              </a:rPr>
              <a:t>Art. 30</a:t>
            </a:r>
          </a:p>
          <a:p>
            <a:pPr>
              <a:defRPr/>
            </a:pPr>
            <a:r>
              <a:rPr lang="it-IT" altLang="it-IT" sz="1800" b="1" dirty="0">
                <a:solidFill>
                  <a:srgbClr val="FF3300"/>
                </a:solidFill>
                <a:effectLst>
                  <a:outerShdw blurRad="38100" dist="38100" dir="2700000" algn="tl">
                    <a:srgbClr val="000000"/>
                  </a:outerShdw>
                </a:effectLst>
                <a:latin typeface="Arial" panose="020B0604020202020204" pitchFamily="34" charset="0"/>
              </a:rPr>
              <a:t>Sezioni e titoli professionali</a:t>
            </a:r>
          </a:p>
          <a:p>
            <a:pPr>
              <a:defRPr/>
            </a:pPr>
            <a:endParaRPr lang="it-IT" altLang="it-IT" sz="1800" b="1" dirty="0">
              <a:solidFill>
                <a:srgbClr val="FF3300"/>
              </a:solidFill>
              <a:effectLst>
                <a:outerShdw blurRad="38100" dist="38100" dir="2700000" algn="tl">
                  <a:srgbClr val="000000"/>
                </a:outerShdw>
              </a:effectLst>
              <a:latin typeface="Arial" panose="020B0604020202020204" pitchFamily="34" charset="0"/>
            </a:endParaRPr>
          </a:p>
          <a:p>
            <a:pPr>
              <a:defRPr/>
            </a:pPr>
            <a:endParaRPr lang="it-IT" altLang="it-IT" sz="1800" b="1" dirty="0">
              <a:solidFill>
                <a:srgbClr val="FF3300"/>
              </a:solidFill>
              <a:effectLst>
                <a:outerShdw blurRad="38100" dist="38100" dir="2700000" sx="1000" sy="1000" algn="tl">
                  <a:srgbClr val="000000"/>
                </a:outerShdw>
              </a:effectLst>
              <a:latin typeface="Arial" panose="020B0604020202020204" pitchFamily="34" charset="0"/>
            </a:endParaRPr>
          </a:p>
          <a:p>
            <a:pPr algn="just">
              <a:buFontTx/>
              <a:buAutoNum type="arabicPeriod"/>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Nell'albo professionale dell'ordine  sono istituite la sezione A e la sezione B.</a:t>
            </a:r>
          </a:p>
          <a:p>
            <a:pPr algn="just">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2.  Agli iscritti nella sezione A spetta il titolo professionale di biologo.</a:t>
            </a:r>
          </a:p>
          <a:p>
            <a:pPr algn="just">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3.  Agli iscritti nella sezione B spetta il titolo professionale di biologo junior.</a:t>
            </a:r>
          </a:p>
          <a:p>
            <a:pPr algn="just">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4. L'iscrizione all'albo professionale è accompagnata, rispettivamente, dalle dizioni: "Sezione dei biologi", "Sezione dei biologi juniores".</a:t>
            </a:r>
          </a:p>
          <a:p>
            <a:pPr algn="just" eaLnBrk="1" hangingPunct="1">
              <a:defRPr/>
            </a:pPr>
            <a:endParaRPr kumimoji="1" lang="it-IT" altLang="it-IT" sz="1800" b="1" dirty="0">
              <a:solidFill>
                <a:srgbClr val="FFFF00"/>
              </a:solidFill>
              <a:effectLst>
                <a:outerShdw blurRad="38100" dist="38100" dir="2700000" algn="tl">
                  <a:srgbClr val="000000"/>
                </a:outerShdw>
              </a:effectLst>
              <a:latin typeface="Arial" panose="020B0604020202020204" pitchFamily="34" charset="0"/>
            </a:endParaRPr>
          </a:p>
        </p:txBody>
      </p:sp>
      <p:sp>
        <p:nvSpPr>
          <p:cNvPr id="35843" name="Text Box 4">
            <a:extLst>
              <a:ext uri="{FF2B5EF4-FFF2-40B4-BE49-F238E27FC236}">
                <a16:creationId xmlns:a16="http://schemas.microsoft.com/office/drawing/2014/main" id="{D3129671-136C-6B46-BCFB-3E7914FD8FBF}"/>
              </a:ext>
            </a:extLst>
          </p:cNvPr>
          <p:cNvSpPr txBox="1">
            <a:spLocks noChangeArrowheads="1"/>
          </p:cNvSpPr>
          <p:nvPr/>
        </p:nvSpPr>
        <p:spPr bwMode="auto">
          <a:xfrm>
            <a:off x="879475" y="5699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sp>
        <p:nvSpPr>
          <p:cNvPr id="54277" name="Text Box 5">
            <a:extLst>
              <a:ext uri="{FF2B5EF4-FFF2-40B4-BE49-F238E27FC236}">
                <a16:creationId xmlns:a16="http://schemas.microsoft.com/office/drawing/2014/main" id="{BE72278D-2DA2-694C-A597-69FB65D1B1F7}"/>
              </a:ext>
            </a:extLst>
          </p:cNvPr>
          <p:cNvSpPr txBox="1">
            <a:spLocks noChangeArrowheads="1"/>
          </p:cNvSpPr>
          <p:nvPr/>
        </p:nvSpPr>
        <p:spPr bwMode="auto">
          <a:xfrm>
            <a:off x="404920" y="1267618"/>
            <a:ext cx="8424863" cy="1465263"/>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lang="it-IT" altLang="it-IT" sz="1800" b="1" dirty="0">
                <a:solidFill>
                  <a:srgbClr val="FF0000"/>
                </a:solidFill>
                <a:effectLst>
                  <a:outerShdw blurRad="38100" dist="38100" dir="2700000" algn="tl">
                    <a:srgbClr val="000000"/>
                  </a:outerShdw>
                </a:effectLst>
                <a:latin typeface="Arial" panose="020B0604020202020204" pitchFamily="34" charset="0"/>
              </a:rPr>
              <a:t>D.P.R. 5 giugno 2001, n. 328 </a:t>
            </a:r>
          </a:p>
          <a:p>
            <a:pPr algn="ctr" eaLnBrk="1" hangingPunct="1">
              <a:defRPr/>
            </a:pP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Modifiche ed integrazioni della disciplina dei requisiti per 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ammissione </a:t>
            </a:r>
            <a:r>
              <a:rPr lang="it-IT" altLang="ja-JP" sz="1800" b="1" dirty="0" err="1">
                <a:solidFill>
                  <a:schemeClr val="accent6">
                    <a:lumMod val="75000"/>
                  </a:schemeClr>
                </a:solidFill>
                <a:effectLst>
                  <a:outerShdw blurRad="38100" dist="38100" dir="2700000" sx="1000" sy="1000" algn="tl">
                    <a:srgbClr val="000000"/>
                  </a:outerShdw>
                </a:effectLst>
                <a:latin typeface="Arial" panose="020B0604020202020204" pitchFamily="34" charset="0"/>
              </a:rPr>
              <a:t>all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esame di Stato e delle relative prove per 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esercizio di talune professioni, nonché della disciplina dei relativi ordinamenti</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endPar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p:txBody>
      </p:sp>
      <p:sp>
        <p:nvSpPr>
          <p:cNvPr id="54278" name="Text Box 6">
            <a:extLst>
              <a:ext uri="{FF2B5EF4-FFF2-40B4-BE49-F238E27FC236}">
                <a16:creationId xmlns:a16="http://schemas.microsoft.com/office/drawing/2014/main" id="{D4089416-DFF9-594F-A61A-DB4665D3A8C5}"/>
              </a:ext>
            </a:extLst>
          </p:cNvPr>
          <p:cNvSpPr txBox="1">
            <a:spLocks noChangeArrowheads="1"/>
          </p:cNvSpPr>
          <p:nvPr/>
        </p:nvSpPr>
        <p:spPr bwMode="auto">
          <a:xfrm>
            <a:off x="3636168" y="2590800"/>
            <a:ext cx="1800225" cy="457200"/>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r>
              <a:rPr lang="it-IT" altLang="it-IT" b="1" i="1" u="sng" dirty="0">
                <a:solidFill>
                  <a:srgbClr val="92D050"/>
                </a:solidFill>
                <a:effectLst>
                  <a:outerShdw blurRad="38100" dist="38100" dir="2700000" algn="tl">
                    <a:srgbClr val="000000"/>
                  </a:outerShdw>
                </a:effectLst>
                <a:latin typeface="Arial" panose="020B0604020202020204" pitchFamily="34" charset="0"/>
              </a:rPr>
              <a:t>BIOLOGO</a:t>
            </a:r>
          </a:p>
        </p:txBody>
      </p:sp>
      <p:pic>
        <p:nvPicPr>
          <p:cNvPr id="7" name="Immagine 6">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8" name="Rettangolo 7">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18919">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2">
            <a:extLst>
              <a:ext uri="{FF2B5EF4-FFF2-40B4-BE49-F238E27FC236}">
                <a16:creationId xmlns:a16="http://schemas.microsoft.com/office/drawing/2014/main" id="{46576350-D468-9F44-94AC-3FB0713382A4}"/>
              </a:ext>
            </a:extLst>
          </p:cNvPr>
          <p:cNvSpPr txBox="1">
            <a:spLocks noChangeArrowheads="1"/>
          </p:cNvSpPr>
          <p:nvPr/>
        </p:nvSpPr>
        <p:spPr bwMode="auto">
          <a:xfrm>
            <a:off x="5410200" y="152400"/>
            <a:ext cx="3581400" cy="720725"/>
          </a:xfrm>
          <a:prstGeom prst="rect">
            <a:avLst/>
          </a:prstGeom>
          <a:solidFill>
            <a:srgbClr val="FF33CC"/>
          </a:solidFill>
          <a:ln w="38100">
            <a:solidFill>
              <a:srgbClr val="FF33CC"/>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60000"/>
              </a:lnSpc>
              <a:spcBef>
                <a:spcPct val="50000"/>
              </a:spcBef>
              <a:buFontTx/>
              <a:buNone/>
            </a:pPr>
            <a:r>
              <a:rPr lang="it-IT" altLang="it-IT" sz="2400" b="1" dirty="0">
                <a:latin typeface="Times New Roman" panose="02020603050405020304" pitchFamily="18" charset="0"/>
              </a:rPr>
              <a:t>Lauree Magistrali</a:t>
            </a:r>
          </a:p>
          <a:p>
            <a:pPr algn="ctr">
              <a:lnSpc>
                <a:spcPct val="60000"/>
              </a:lnSpc>
              <a:spcBef>
                <a:spcPct val="50000"/>
              </a:spcBef>
              <a:buFontTx/>
              <a:buNone/>
            </a:pPr>
            <a:r>
              <a:rPr lang="it-IT" altLang="it-IT" sz="1800" b="1" dirty="0">
                <a:solidFill>
                  <a:schemeClr val="accent2"/>
                </a:solidFill>
                <a:latin typeface="Times New Roman" panose="02020603050405020304" pitchFamily="18" charset="0"/>
              </a:rPr>
              <a:t>(S.MFN, </a:t>
            </a:r>
            <a:r>
              <a:rPr lang="it-IT" altLang="it-IT" sz="1800" b="1" dirty="0" err="1">
                <a:solidFill>
                  <a:schemeClr val="accent2"/>
                </a:solidFill>
                <a:latin typeface="Times New Roman" panose="02020603050405020304" pitchFamily="18" charset="0"/>
              </a:rPr>
              <a:t>Med.Ch</a:t>
            </a:r>
            <a:r>
              <a:rPr lang="it-IT" altLang="it-IT" sz="1800" b="1" dirty="0">
                <a:solidFill>
                  <a:schemeClr val="accent2"/>
                </a:solidFill>
                <a:latin typeface="Times New Roman" panose="02020603050405020304" pitchFamily="18" charset="0"/>
              </a:rPr>
              <a:t>, Far., Agr., </a:t>
            </a:r>
            <a:r>
              <a:rPr lang="it-IT" altLang="it-IT" sz="1800" b="1" dirty="0" err="1">
                <a:solidFill>
                  <a:schemeClr val="accent2"/>
                </a:solidFill>
                <a:latin typeface="Times New Roman" panose="02020603050405020304" pitchFamily="18" charset="0"/>
              </a:rPr>
              <a:t>Vet</a:t>
            </a:r>
            <a:r>
              <a:rPr lang="it-IT" altLang="it-IT" sz="1800" b="1" dirty="0">
                <a:solidFill>
                  <a:schemeClr val="accent2"/>
                </a:solidFill>
                <a:latin typeface="Times New Roman" panose="02020603050405020304" pitchFamily="18" charset="0"/>
              </a:rPr>
              <a:t>.)</a:t>
            </a:r>
            <a:endParaRPr lang="it-IT" altLang="it-IT" sz="2400" b="1" dirty="0">
              <a:latin typeface="Times New Roman" panose="02020603050405020304" pitchFamily="18" charset="0"/>
            </a:endParaRPr>
          </a:p>
        </p:txBody>
      </p:sp>
      <p:sp>
        <p:nvSpPr>
          <p:cNvPr id="119811" name="Rectangle 3">
            <a:extLst>
              <a:ext uri="{FF2B5EF4-FFF2-40B4-BE49-F238E27FC236}">
                <a16:creationId xmlns:a16="http://schemas.microsoft.com/office/drawing/2014/main" id="{89DAFE2E-08A9-A548-A0DC-685B0897AFD0}"/>
              </a:ext>
            </a:extLst>
          </p:cNvPr>
          <p:cNvSpPr>
            <a:spLocks noChangeArrowheads="1"/>
          </p:cNvSpPr>
          <p:nvPr/>
        </p:nvSpPr>
        <p:spPr bwMode="auto">
          <a:xfrm>
            <a:off x="191678" y="76199"/>
            <a:ext cx="4991471" cy="990600"/>
          </a:xfrm>
          <a:prstGeom prst="rect">
            <a:avLst/>
          </a:prstGeom>
          <a:noFill/>
          <a:ln w="9525">
            <a:solidFill>
              <a:srgbClr val="FFFF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it-IT" altLang="it-IT" sz="2400" b="1" dirty="0">
                <a:solidFill>
                  <a:srgbClr val="FF0000"/>
                </a:solidFill>
                <a:latin typeface="Times New Roman" panose="02020603050405020304" pitchFamily="18" charset="0"/>
              </a:rPr>
              <a:t>Classi di accesso </a:t>
            </a:r>
          </a:p>
          <a:p>
            <a:pPr algn="ctr">
              <a:spcBef>
                <a:spcPct val="0"/>
              </a:spcBef>
              <a:buFontTx/>
              <a:buNone/>
            </a:pPr>
            <a:r>
              <a:rPr lang="it-IT" altLang="it-IT" sz="2400" b="1" dirty="0">
                <a:solidFill>
                  <a:srgbClr val="FF0000"/>
                </a:solidFill>
                <a:latin typeface="Times New Roman" panose="02020603050405020304" pitchFamily="18" charset="0"/>
              </a:rPr>
              <a:t>Esami di Stato e Albi  Ordine Biologi </a:t>
            </a:r>
          </a:p>
          <a:p>
            <a:pPr algn="ctr">
              <a:spcBef>
                <a:spcPct val="0"/>
              </a:spcBef>
              <a:buFontTx/>
              <a:buNone/>
            </a:pPr>
            <a:r>
              <a:rPr lang="it-IT" altLang="it-IT" sz="1800" b="1" dirty="0">
                <a:solidFill>
                  <a:srgbClr val="FF0000"/>
                </a:solidFill>
                <a:latin typeface="Times New Roman" panose="02020603050405020304" pitchFamily="18" charset="0"/>
              </a:rPr>
              <a:t>(DPR n.328/01)</a:t>
            </a:r>
          </a:p>
        </p:txBody>
      </p:sp>
      <p:sp>
        <p:nvSpPr>
          <p:cNvPr id="119812" name="Text Box 4">
            <a:extLst>
              <a:ext uri="{FF2B5EF4-FFF2-40B4-BE49-F238E27FC236}">
                <a16:creationId xmlns:a16="http://schemas.microsoft.com/office/drawing/2014/main" id="{B8886DDF-1DE2-C349-9515-149155766585}"/>
              </a:ext>
            </a:extLst>
          </p:cNvPr>
          <p:cNvSpPr txBox="1">
            <a:spLocks noChangeArrowheads="1"/>
          </p:cNvSpPr>
          <p:nvPr/>
        </p:nvSpPr>
        <p:spPr bwMode="auto">
          <a:xfrm>
            <a:off x="152400" y="4876800"/>
            <a:ext cx="4114800" cy="495300"/>
          </a:xfrm>
          <a:prstGeom prst="rect">
            <a:avLst/>
          </a:prstGeom>
          <a:solidFill>
            <a:srgbClr val="66FFFF"/>
          </a:solidFill>
          <a:ln w="38100">
            <a:solidFill>
              <a:srgbClr val="FFFF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buFontTx/>
              <a:buNone/>
            </a:pPr>
            <a:r>
              <a:rPr lang="it-IT" altLang="it-IT" sz="2400" b="1">
                <a:solidFill>
                  <a:srgbClr val="000099"/>
                </a:solidFill>
                <a:latin typeface="Times New Roman" panose="02020603050405020304" pitchFamily="18" charset="0"/>
              </a:rPr>
              <a:t>Esame di Stato (Sezione B)</a:t>
            </a:r>
          </a:p>
        </p:txBody>
      </p:sp>
      <p:grpSp>
        <p:nvGrpSpPr>
          <p:cNvPr id="119813" name="Group 5">
            <a:extLst>
              <a:ext uri="{FF2B5EF4-FFF2-40B4-BE49-F238E27FC236}">
                <a16:creationId xmlns:a16="http://schemas.microsoft.com/office/drawing/2014/main" id="{23D86617-4004-DC40-92E1-37957EE0E683}"/>
              </a:ext>
            </a:extLst>
          </p:cNvPr>
          <p:cNvGrpSpPr>
            <a:grpSpLocks/>
          </p:cNvGrpSpPr>
          <p:nvPr/>
        </p:nvGrpSpPr>
        <p:grpSpPr bwMode="auto">
          <a:xfrm>
            <a:off x="762000" y="3886200"/>
            <a:ext cx="2057400" cy="914400"/>
            <a:chOff x="480" y="2448"/>
            <a:chExt cx="1296" cy="576"/>
          </a:xfrm>
        </p:grpSpPr>
        <p:sp>
          <p:nvSpPr>
            <p:cNvPr id="36902" name="Text Box 6">
              <a:extLst>
                <a:ext uri="{FF2B5EF4-FFF2-40B4-BE49-F238E27FC236}">
                  <a16:creationId xmlns:a16="http://schemas.microsoft.com/office/drawing/2014/main" id="{AF31A205-BDD0-AD40-A02D-AC47DCCFD97E}"/>
                </a:ext>
              </a:extLst>
            </p:cNvPr>
            <p:cNvSpPr txBox="1">
              <a:spLocks noChangeArrowheads="1"/>
            </p:cNvSpPr>
            <p:nvPr/>
          </p:nvSpPr>
          <p:spPr bwMode="auto">
            <a:xfrm>
              <a:off x="480" y="2448"/>
              <a:ext cx="1296" cy="372"/>
            </a:xfrm>
            <a:prstGeom prst="rect">
              <a:avLst/>
            </a:prstGeom>
            <a:solidFill>
              <a:srgbClr val="FFFF00"/>
            </a:solidFill>
            <a:ln w="38100">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70000"/>
                </a:lnSpc>
                <a:spcBef>
                  <a:spcPct val="50000"/>
                </a:spcBef>
                <a:buFontTx/>
                <a:buNone/>
              </a:pPr>
              <a:r>
                <a:rPr lang="it-IT" altLang="it-IT" sz="2000" b="1">
                  <a:latin typeface="Times New Roman" panose="02020603050405020304" pitchFamily="18" charset="0"/>
                </a:rPr>
                <a:t>Classe L13</a:t>
              </a:r>
            </a:p>
            <a:p>
              <a:pPr algn="ctr">
                <a:lnSpc>
                  <a:spcPct val="40000"/>
                </a:lnSpc>
                <a:spcBef>
                  <a:spcPct val="50000"/>
                </a:spcBef>
                <a:buFontTx/>
                <a:buNone/>
              </a:pPr>
              <a:r>
                <a:rPr lang="it-IT" altLang="it-IT" sz="1800" b="1">
                  <a:latin typeface="Times New Roman" panose="02020603050405020304" pitchFamily="18" charset="0"/>
                </a:rPr>
                <a:t>Scienze Biologiche</a:t>
              </a:r>
            </a:p>
          </p:txBody>
        </p:sp>
        <p:sp>
          <p:nvSpPr>
            <p:cNvPr id="36903" name="AutoShape 7">
              <a:extLst>
                <a:ext uri="{FF2B5EF4-FFF2-40B4-BE49-F238E27FC236}">
                  <a16:creationId xmlns:a16="http://schemas.microsoft.com/office/drawing/2014/main" id="{F793DD6C-2934-C445-A4C0-3860BE4BF9FF}"/>
                </a:ext>
              </a:extLst>
            </p:cNvPr>
            <p:cNvSpPr>
              <a:spLocks noChangeArrowheads="1"/>
            </p:cNvSpPr>
            <p:nvPr/>
          </p:nvSpPr>
          <p:spPr bwMode="auto">
            <a:xfrm>
              <a:off x="1056" y="2832"/>
              <a:ext cx="96" cy="192"/>
            </a:xfrm>
            <a:prstGeom prst="downArrow">
              <a:avLst>
                <a:gd name="adj1" fmla="val 50000"/>
                <a:gd name="adj2" fmla="val 50000"/>
              </a:avLst>
            </a:prstGeom>
            <a:solidFill>
              <a:srgbClr val="FFFF00"/>
            </a:solidFill>
            <a:ln w="9525">
              <a:solidFill>
                <a:schemeClr val="accent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grpSp>
        <p:nvGrpSpPr>
          <p:cNvPr id="119816" name="Group 8">
            <a:extLst>
              <a:ext uri="{FF2B5EF4-FFF2-40B4-BE49-F238E27FC236}">
                <a16:creationId xmlns:a16="http://schemas.microsoft.com/office/drawing/2014/main" id="{C41A34C6-BB38-D74F-B7F4-6FA73AB1C651}"/>
              </a:ext>
            </a:extLst>
          </p:cNvPr>
          <p:cNvGrpSpPr>
            <a:grpSpLocks/>
          </p:cNvGrpSpPr>
          <p:nvPr/>
        </p:nvGrpSpPr>
        <p:grpSpPr bwMode="auto">
          <a:xfrm>
            <a:off x="228600" y="5410200"/>
            <a:ext cx="3810000" cy="1241425"/>
            <a:chOff x="240" y="3408"/>
            <a:chExt cx="2400" cy="782"/>
          </a:xfrm>
        </p:grpSpPr>
        <p:sp>
          <p:nvSpPr>
            <p:cNvPr id="36900" name="Text Box 9">
              <a:extLst>
                <a:ext uri="{FF2B5EF4-FFF2-40B4-BE49-F238E27FC236}">
                  <a16:creationId xmlns:a16="http://schemas.microsoft.com/office/drawing/2014/main" id="{C7E65B7D-28C6-7F46-8F53-269775F43930}"/>
                </a:ext>
              </a:extLst>
            </p:cNvPr>
            <p:cNvSpPr txBox="1">
              <a:spLocks noChangeArrowheads="1"/>
            </p:cNvSpPr>
            <p:nvPr/>
          </p:nvSpPr>
          <p:spPr bwMode="auto">
            <a:xfrm>
              <a:off x="240" y="3648"/>
              <a:ext cx="2400" cy="542"/>
            </a:xfrm>
            <a:prstGeom prst="rect">
              <a:avLst/>
            </a:prstGeom>
            <a:solidFill>
              <a:srgbClr val="66FFFF"/>
            </a:solidFill>
            <a:ln w="38100">
              <a:solidFill>
                <a:srgbClr val="FFFF99"/>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buFontTx/>
                <a:buNone/>
              </a:pPr>
              <a:r>
                <a:rPr lang="it-IT" altLang="it-IT" sz="2400" b="1" dirty="0">
                  <a:solidFill>
                    <a:srgbClr val="000099"/>
                  </a:solidFill>
                  <a:latin typeface="Times New Roman" panose="02020603050405020304" pitchFamily="18" charset="0"/>
                </a:rPr>
                <a:t>Iscrizione </a:t>
              </a:r>
              <a:r>
                <a:rPr lang="it-IT" altLang="it-IT" sz="2400" b="1" dirty="0" err="1">
                  <a:solidFill>
                    <a:srgbClr val="000099"/>
                  </a:solidFill>
                  <a:latin typeface="Times New Roman" panose="02020603050405020304" pitchFamily="18" charset="0"/>
                </a:rPr>
                <a:t>all</a:t>
              </a:r>
              <a:r>
                <a:rPr lang="it-IT" altLang="ja-JP" sz="2400" b="1" dirty="0" err="1">
                  <a:solidFill>
                    <a:srgbClr val="000099"/>
                  </a:solidFill>
                  <a:latin typeface="Times New Roman" panose="02020603050405020304" pitchFamily="18" charset="0"/>
                </a:rPr>
                <a:t>Albo</a:t>
              </a:r>
              <a:r>
                <a:rPr lang="it-IT" altLang="ja-JP" sz="2400" b="1" dirty="0">
                  <a:solidFill>
                    <a:srgbClr val="000099"/>
                  </a:solidFill>
                  <a:latin typeface="Times New Roman" panose="02020603050405020304" pitchFamily="18" charset="0"/>
                </a:rPr>
                <a:t> B  OB (Biologo- junior)</a:t>
              </a:r>
              <a:endParaRPr lang="it-IT" altLang="it-IT" sz="2400" b="1" dirty="0">
                <a:solidFill>
                  <a:srgbClr val="000099"/>
                </a:solidFill>
                <a:latin typeface="Times New Roman" panose="02020603050405020304" pitchFamily="18" charset="0"/>
              </a:endParaRPr>
            </a:p>
          </p:txBody>
        </p:sp>
        <p:sp>
          <p:nvSpPr>
            <p:cNvPr id="36901" name="AutoShape 10">
              <a:extLst>
                <a:ext uri="{FF2B5EF4-FFF2-40B4-BE49-F238E27FC236}">
                  <a16:creationId xmlns:a16="http://schemas.microsoft.com/office/drawing/2014/main" id="{D1EE6BA0-8C3C-F24C-A804-9E07BC82C53A}"/>
                </a:ext>
              </a:extLst>
            </p:cNvPr>
            <p:cNvSpPr>
              <a:spLocks noChangeArrowheads="1"/>
            </p:cNvSpPr>
            <p:nvPr/>
          </p:nvSpPr>
          <p:spPr bwMode="auto">
            <a:xfrm>
              <a:off x="1344" y="3408"/>
              <a:ext cx="96" cy="240"/>
            </a:xfrm>
            <a:prstGeom prst="downArrow">
              <a:avLst>
                <a:gd name="adj1" fmla="val 50000"/>
                <a:gd name="adj2" fmla="val 62500"/>
              </a:avLst>
            </a:prstGeom>
            <a:solidFill>
              <a:srgbClr val="66FFFF"/>
            </a:solidFill>
            <a:ln w="9525">
              <a:solidFill>
                <a:srgbClr val="FFFF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sp>
        <p:nvSpPr>
          <p:cNvPr id="119819" name="Text Box 11">
            <a:extLst>
              <a:ext uri="{FF2B5EF4-FFF2-40B4-BE49-F238E27FC236}">
                <a16:creationId xmlns:a16="http://schemas.microsoft.com/office/drawing/2014/main" id="{0832D543-6626-2747-B2C5-DC26E82CFEAF}"/>
              </a:ext>
            </a:extLst>
          </p:cNvPr>
          <p:cNvSpPr txBox="1">
            <a:spLocks noChangeArrowheads="1"/>
          </p:cNvSpPr>
          <p:nvPr/>
        </p:nvSpPr>
        <p:spPr bwMode="auto">
          <a:xfrm>
            <a:off x="4495800" y="4876800"/>
            <a:ext cx="4495800" cy="495300"/>
          </a:xfrm>
          <a:prstGeom prst="rect">
            <a:avLst/>
          </a:prstGeom>
          <a:solidFill>
            <a:srgbClr val="FFFFCC"/>
          </a:solidFill>
          <a:ln w="38100">
            <a:solidFill>
              <a:srgbClr val="FF33CC"/>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buFontTx/>
              <a:buNone/>
            </a:pPr>
            <a:r>
              <a:rPr lang="it-IT" altLang="it-IT" sz="2400" b="1">
                <a:solidFill>
                  <a:srgbClr val="000099"/>
                </a:solidFill>
                <a:latin typeface="Times New Roman" panose="02020603050405020304" pitchFamily="18" charset="0"/>
              </a:rPr>
              <a:t>Esame di Stato  (Sezione A)     </a:t>
            </a:r>
          </a:p>
        </p:txBody>
      </p:sp>
      <p:grpSp>
        <p:nvGrpSpPr>
          <p:cNvPr id="119820" name="Group 12">
            <a:extLst>
              <a:ext uri="{FF2B5EF4-FFF2-40B4-BE49-F238E27FC236}">
                <a16:creationId xmlns:a16="http://schemas.microsoft.com/office/drawing/2014/main" id="{DE7DD44B-56D2-A54B-B51C-F9328864E1F3}"/>
              </a:ext>
            </a:extLst>
          </p:cNvPr>
          <p:cNvGrpSpPr>
            <a:grpSpLocks/>
          </p:cNvGrpSpPr>
          <p:nvPr/>
        </p:nvGrpSpPr>
        <p:grpSpPr bwMode="auto">
          <a:xfrm>
            <a:off x="5029200" y="5410200"/>
            <a:ext cx="3733800" cy="1241425"/>
            <a:chOff x="3168" y="3408"/>
            <a:chExt cx="2352" cy="782"/>
          </a:xfrm>
        </p:grpSpPr>
        <p:sp>
          <p:nvSpPr>
            <p:cNvPr id="36898" name="Text Box 13">
              <a:extLst>
                <a:ext uri="{FF2B5EF4-FFF2-40B4-BE49-F238E27FC236}">
                  <a16:creationId xmlns:a16="http://schemas.microsoft.com/office/drawing/2014/main" id="{80E2772E-DAF8-784B-831F-655795C36BC1}"/>
                </a:ext>
              </a:extLst>
            </p:cNvPr>
            <p:cNvSpPr txBox="1">
              <a:spLocks noChangeArrowheads="1"/>
            </p:cNvSpPr>
            <p:nvPr/>
          </p:nvSpPr>
          <p:spPr bwMode="auto">
            <a:xfrm>
              <a:off x="3168" y="3648"/>
              <a:ext cx="2352" cy="542"/>
            </a:xfrm>
            <a:prstGeom prst="rect">
              <a:avLst/>
            </a:prstGeom>
            <a:solidFill>
              <a:srgbClr val="FFFFCC"/>
            </a:solidFill>
            <a:ln w="38100">
              <a:solidFill>
                <a:srgbClr val="FF33CC"/>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buFontTx/>
                <a:buNone/>
              </a:pPr>
              <a:r>
                <a:rPr lang="it-IT" altLang="it-IT" sz="2400" b="1" dirty="0">
                  <a:solidFill>
                    <a:srgbClr val="000099"/>
                  </a:solidFill>
                  <a:latin typeface="Times New Roman" panose="02020603050405020304" pitchFamily="18" charset="0"/>
                </a:rPr>
                <a:t>Iscrizione all’</a:t>
              </a:r>
              <a:r>
                <a:rPr lang="it-IT" altLang="ja-JP" sz="2400" b="1" dirty="0">
                  <a:solidFill>
                    <a:srgbClr val="000099"/>
                  </a:solidFill>
                  <a:latin typeface="Times New Roman" panose="02020603050405020304" pitchFamily="18" charset="0"/>
                </a:rPr>
                <a:t>Albo A  OB (Biologo-senior)</a:t>
              </a:r>
              <a:endParaRPr lang="it-IT" altLang="it-IT" sz="2400" b="1" dirty="0">
                <a:solidFill>
                  <a:srgbClr val="000099"/>
                </a:solidFill>
                <a:latin typeface="Times New Roman" panose="02020603050405020304" pitchFamily="18" charset="0"/>
              </a:endParaRPr>
            </a:p>
          </p:txBody>
        </p:sp>
        <p:sp>
          <p:nvSpPr>
            <p:cNvPr id="36899" name="AutoShape 14">
              <a:extLst>
                <a:ext uri="{FF2B5EF4-FFF2-40B4-BE49-F238E27FC236}">
                  <a16:creationId xmlns:a16="http://schemas.microsoft.com/office/drawing/2014/main" id="{887C8394-4733-1840-86A2-8C206DCAEFD2}"/>
                </a:ext>
              </a:extLst>
            </p:cNvPr>
            <p:cNvSpPr>
              <a:spLocks noChangeArrowheads="1"/>
            </p:cNvSpPr>
            <p:nvPr/>
          </p:nvSpPr>
          <p:spPr bwMode="auto">
            <a:xfrm>
              <a:off x="4320" y="3408"/>
              <a:ext cx="96" cy="240"/>
            </a:xfrm>
            <a:prstGeom prst="downArrow">
              <a:avLst>
                <a:gd name="adj1" fmla="val 50000"/>
                <a:gd name="adj2" fmla="val 62500"/>
              </a:avLst>
            </a:prstGeom>
            <a:solidFill>
              <a:srgbClr val="FFFFCC"/>
            </a:solidFill>
            <a:ln w="9525">
              <a:solidFill>
                <a:srgbClr val="FF33CC"/>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grpSp>
        <p:nvGrpSpPr>
          <p:cNvPr id="119823" name="Group 15">
            <a:extLst>
              <a:ext uri="{FF2B5EF4-FFF2-40B4-BE49-F238E27FC236}">
                <a16:creationId xmlns:a16="http://schemas.microsoft.com/office/drawing/2014/main" id="{76072612-D071-9B4E-8BFB-E69B0F3A092E}"/>
              </a:ext>
            </a:extLst>
          </p:cNvPr>
          <p:cNvGrpSpPr>
            <a:grpSpLocks/>
          </p:cNvGrpSpPr>
          <p:nvPr/>
        </p:nvGrpSpPr>
        <p:grpSpPr bwMode="auto">
          <a:xfrm>
            <a:off x="228600" y="3124200"/>
            <a:ext cx="1752600" cy="1752600"/>
            <a:chOff x="144" y="1968"/>
            <a:chExt cx="1104" cy="1104"/>
          </a:xfrm>
        </p:grpSpPr>
        <p:sp>
          <p:nvSpPr>
            <p:cNvPr id="36896" name="Text Box 16">
              <a:extLst>
                <a:ext uri="{FF2B5EF4-FFF2-40B4-BE49-F238E27FC236}">
                  <a16:creationId xmlns:a16="http://schemas.microsoft.com/office/drawing/2014/main" id="{B2F7FC47-4907-3147-A35B-0B2FF931DD22}"/>
                </a:ext>
              </a:extLst>
            </p:cNvPr>
            <p:cNvSpPr txBox="1">
              <a:spLocks noChangeArrowheads="1"/>
            </p:cNvSpPr>
            <p:nvPr/>
          </p:nvSpPr>
          <p:spPr bwMode="auto">
            <a:xfrm>
              <a:off x="144" y="1968"/>
              <a:ext cx="1104" cy="388"/>
            </a:xfrm>
            <a:prstGeom prst="rect">
              <a:avLst/>
            </a:prstGeom>
            <a:solidFill>
              <a:srgbClr val="00FF00"/>
            </a:solidFill>
            <a:ln w="38100">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60000"/>
                </a:lnSpc>
                <a:spcBef>
                  <a:spcPct val="50000"/>
                </a:spcBef>
                <a:buFontTx/>
                <a:buNone/>
              </a:pPr>
              <a:r>
                <a:rPr lang="it-IT" altLang="it-IT" sz="2000" b="1">
                  <a:latin typeface="Times New Roman" panose="02020603050405020304" pitchFamily="18" charset="0"/>
                </a:rPr>
                <a:t>Classe L02</a:t>
              </a:r>
            </a:p>
            <a:p>
              <a:pPr algn="ctr">
                <a:lnSpc>
                  <a:spcPct val="60000"/>
                </a:lnSpc>
                <a:spcBef>
                  <a:spcPct val="50000"/>
                </a:spcBef>
                <a:buFontTx/>
                <a:buNone/>
              </a:pPr>
              <a:r>
                <a:rPr lang="it-IT" altLang="it-IT" sz="1800" b="1">
                  <a:latin typeface="Times New Roman" panose="02020603050405020304" pitchFamily="18" charset="0"/>
                </a:rPr>
                <a:t>Biotecnologie</a:t>
              </a:r>
            </a:p>
          </p:txBody>
        </p:sp>
        <p:sp>
          <p:nvSpPr>
            <p:cNvPr id="36897" name="AutoShape 17">
              <a:extLst>
                <a:ext uri="{FF2B5EF4-FFF2-40B4-BE49-F238E27FC236}">
                  <a16:creationId xmlns:a16="http://schemas.microsoft.com/office/drawing/2014/main" id="{A2F61928-8C7B-9940-8C0F-2B410319A958}"/>
                </a:ext>
              </a:extLst>
            </p:cNvPr>
            <p:cNvSpPr>
              <a:spLocks noChangeArrowheads="1"/>
            </p:cNvSpPr>
            <p:nvPr/>
          </p:nvSpPr>
          <p:spPr bwMode="auto">
            <a:xfrm>
              <a:off x="288" y="2352"/>
              <a:ext cx="66" cy="720"/>
            </a:xfrm>
            <a:prstGeom prst="downArrow">
              <a:avLst>
                <a:gd name="adj1" fmla="val 50000"/>
                <a:gd name="adj2" fmla="val 272727"/>
              </a:avLst>
            </a:prstGeom>
            <a:solidFill>
              <a:srgbClr val="00FF00"/>
            </a:solidFill>
            <a:ln w="9525">
              <a:solidFill>
                <a:schemeClr val="accent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grpSp>
        <p:nvGrpSpPr>
          <p:cNvPr id="119826" name="Group 18">
            <a:extLst>
              <a:ext uri="{FF2B5EF4-FFF2-40B4-BE49-F238E27FC236}">
                <a16:creationId xmlns:a16="http://schemas.microsoft.com/office/drawing/2014/main" id="{17061784-B966-9D40-8A99-0A694BB12778}"/>
              </a:ext>
            </a:extLst>
          </p:cNvPr>
          <p:cNvGrpSpPr>
            <a:grpSpLocks/>
          </p:cNvGrpSpPr>
          <p:nvPr/>
        </p:nvGrpSpPr>
        <p:grpSpPr bwMode="auto">
          <a:xfrm>
            <a:off x="609600" y="2057400"/>
            <a:ext cx="2743200" cy="2743200"/>
            <a:chOff x="384" y="1296"/>
            <a:chExt cx="1728" cy="1728"/>
          </a:xfrm>
        </p:grpSpPr>
        <p:sp>
          <p:nvSpPr>
            <p:cNvPr id="36894" name="Text Box 19">
              <a:extLst>
                <a:ext uri="{FF2B5EF4-FFF2-40B4-BE49-F238E27FC236}">
                  <a16:creationId xmlns:a16="http://schemas.microsoft.com/office/drawing/2014/main" id="{3411E94C-1340-6E41-BD1B-5D0B5439139B}"/>
                </a:ext>
              </a:extLst>
            </p:cNvPr>
            <p:cNvSpPr txBox="1">
              <a:spLocks noChangeArrowheads="1"/>
            </p:cNvSpPr>
            <p:nvPr/>
          </p:nvSpPr>
          <p:spPr bwMode="auto">
            <a:xfrm>
              <a:off x="384" y="1296"/>
              <a:ext cx="1728" cy="545"/>
            </a:xfrm>
            <a:prstGeom prst="rect">
              <a:avLst/>
            </a:prstGeom>
            <a:solidFill>
              <a:srgbClr val="FFFFCC"/>
            </a:solidFill>
            <a:ln w="38100">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70000"/>
                </a:lnSpc>
                <a:spcBef>
                  <a:spcPct val="50000"/>
                </a:spcBef>
                <a:buFontTx/>
                <a:buNone/>
              </a:pPr>
              <a:r>
                <a:rPr lang="it-IT" altLang="it-IT" sz="2000" b="1">
                  <a:latin typeface="Times New Roman" panose="02020603050405020304" pitchFamily="18" charset="0"/>
                </a:rPr>
                <a:t>Classe L32</a:t>
              </a:r>
            </a:p>
            <a:p>
              <a:pPr algn="ctr">
                <a:lnSpc>
                  <a:spcPct val="70000"/>
                </a:lnSpc>
                <a:spcBef>
                  <a:spcPct val="50000"/>
                </a:spcBef>
                <a:buFontTx/>
                <a:buNone/>
              </a:pPr>
              <a:r>
                <a:rPr lang="it-IT" altLang="it-IT" sz="1800" b="1">
                  <a:latin typeface="Times New Roman" panose="02020603050405020304" pitchFamily="18" charset="0"/>
                </a:rPr>
                <a:t>Scienze e Tecnologie per l</a:t>
              </a:r>
              <a:r>
                <a:rPr lang="ja-JP" altLang="it-IT" sz="1800" b="1">
                  <a:latin typeface="Times New Roman" panose="02020603050405020304" pitchFamily="18" charset="0"/>
                </a:rPr>
                <a:t>’</a:t>
              </a:r>
              <a:r>
                <a:rPr lang="it-IT" altLang="ja-JP" sz="1800" b="1">
                  <a:latin typeface="Times New Roman" panose="02020603050405020304" pitchFamily="18" charset="0"/>
                </a:rPr>
                <a:t>Ambiente e la Natura</a:t>
              </a:r>
              <a:endParaRPr lang="it-IT" altLang="it-IT" sz="1800" b="1">
                <a:latin typeface="Times New Roman" panose="02020603050405020304" pitchFamily="18" charset="0"/>
              </a:endParaRPr>
            </a:p>
          </p:txBody>
        </p:sp>
        <p:sp>
          <p:nvSpPr>
            <p:cNvPr id="36895" name="AutoShape 20">
              <a:extLst>
                <a:ext uri="{FF2B5EF4-FFF2-40B4-BE49-F238E27FC236}">
                  <a16:creationId xmlns:a16="http://schemas.microsoft.com/office/drawing/2014/main" id="{BC5CBADC-8395-7741-A21B-AD9A3DBE6F60}"/>
                </a:ext>
              </a:extLst>
            </p:cNvPr>
            <p:cNvSpPr>
              <a:spLocks noChangeArrowheads="1"/>
            </p:cNvSpPr>
            <p:nvPr/>
          </p:nvSpPr>
          <p:spPr bwMode="auto">
            <a:xfrm>
              <a:off x="1872" y="1872"/>
              <a:ext cx="96" cy="1152"/>
            </a:xfrm>
            <a:prstGeom prst="downArrow">
              <a:avLst>
                <a:gd name="adj1" fmla="val 50000"/>
                <a:gd name="adj2" fmla="val 300000"/>
              </a:avLst>
            </a:prstGeom>
            <a:solidFill>
              <a:srgbClr val="FFFFCC"/>
            </a:solidFill>
            <a:ln w="9525">
              <a:solidFill>
                <a:schemeClr val="accent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sp>
        <p:nvSpPr>
          <p:cNvPr id="119829" name="Text Box 21">
            <a:extLst>
              <a:ext uri="{FF2B5EF4-FFF2-40B4-BE49-F238E27FC236}">
                <a16:creationId xmlns:a16="http://schemas.microsoft.com/office/drawing/2014/main" id="{2F2FD565-6860-BE48-917B-3A0D0611EF37}"/>
              </a:ext>
            </a:extLst>
          </p:cNvPr>
          <p:cNvSpPr txBox="1">
            <a:spLocks noChangeArrowheads="1"/>
          </p:cNvSpPr>
          <p:nvPr/>
        </p:nvSpPr>
        <p:spPr bwMode="auto">
          <a:xfrm>
            <a:off x="228600" y="1219200"/>
            <a:ext cx="3810000" cy="6778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70000"/>
              </a:lnSpc>
              <a:spcBef>
                <a:spcPct val="50000"/>
              </a:spcBef>
              <a:buFontTx/>
              <a:buNone/>
            </a:pPr>
            <a:r>
              <a:rPr lang="it-IT" altLang="it-IT" sz="2400" b="1">
                <a:solidFill>
                  <a:schemeClr val="accent2"/>
                </a:solidFill>
                <a:latin typeface="Times New Roman" panose="02020603050405020304" pitchFamily="18" charset="0"/>
              </a:rPr>
              <a:t>Lauree Triennali </a:t>
            </a:r>
          </a:p>
          <a:p>
            <a:pPr algn="ctr">
              <a:lnSpc>
                <a:spcPct val="70000"/>
              </a:lnSpc>
              <a:spcBef>
                <a:spcPct val="50000"/>
              </a:spcBef>
              <a:buFontTx/>
              <a:buNone/>
            </a:pPr>
            <a:r>
              <a:rPr lang="it-IT" altLang="it-IT" sz="1800" b="1">
                <a:solidFill>
                  <a:schemeClr val="accent2"/>
                </a:solidFill>
                <a:latin typeface="Times New Roman" panose="02020603050405020304" pitchFamily="18" charset="0"/>
              </a:rPr>
              <a:t>(S.MFN, Med.Ch, Far., Agr., Vet.)</a:t>
            </a:r>
          </a:p>
        </p:txBody>
      </p:sp>
      <p:grpSp>
        <p:nvGrpSpPr>
          <p:cNvPr id="119830" name="Group 22">
            <a:extLst>
              <a:ext uri="{FF2B5EF4-FFF2-40B4-BE49-F238E27FC236}">
                <a16:creationId xmlns:a16="http://schemas.microsoft.com/office/drawing/2014/main" id="{94F786AF-38DA-D344-8486-425E95BCC15D}"/>
              </a:ext>
            </a:extLst>
          </p:cNvPr>
          <p:cNvGrpSpPr>
            <a:grpSpLocks/>
          </p:cNvGrpSpPr>
          <p:nvPr/>
        </p:nvGrpSpPr>
        <p:grpSpPr bwMode="auto">
          <a:xfrm>
            <a:off x="6934200" y="3810002"/>
            <a:ext cx="1371600" cy="1066800"/>
            <a:chOff x="4272" y="2400"/>
            <a:chExt cx="864" cy="672"/>
          </a:xfrm>
        </p:grpSpPr>
        <p:sp>
          <p:nvSpPr>
            <p:cNvPr id="36892" name="AutoShape 23">
              <a:extLst>
                <a:ext uri="{FF2B5EF4-FFF2-40B4-BE49-F238E27FC236}">
                  <a16:creationId xmlns:a16="http://schemas.microsoft.com/office/drawing/2014/main" id="{FAE722FE-7089-C846-911C-30FEDFB406CF}"/>
                </a:ext>
              </a:extLst>
            </p:cNvPr>
            <p:cNvSpPr>
              <a:spLocks noChangeArrowheads="1"/>
            </p:cNvSpPr>
            <p:nvPr/>
          </p:nvSpPr>
          <p:spPr bwMode="auto">
            <a:xfrm>
              <a:off x="4704" y="2832"/>
              <a:ext cx="96" cy="240"/>
            </a:xfrm>
            <a:prstGeom prst="downArrow">
              <a:avLst>
                <a:gd name="adj1" fmla="val 50000"/>
                <a:gd name="adj2" fmla="val 62500"/>
              </a:avLst>
            </a:prstGeom>
            <a:solidFill>
              <a:srgbClr val="FF66FF"/>
            </a:solidFill>
            <a:ln w="19050">
              <a:solidFill>
                <a:srgbClr val="D60093"/>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sp>
          <p:nvSpPr>
            <p:cNvPr id="36893" name="Text Box 24">
              <a:extLst>
                <a:ext uri="{FF2B5EF4-FFF2-40B4-BE49-F238E27FC236}">
                  <a16:creationId xmlns:a16="http://schemas.microsoft.com/office/drawing/2014/main" id="{2AE2B02C-864D-7D4B-92D8-58ACB7D712A0}"/>
                </a:ext>
              </a:extLst>
            </p:cNvPr>
            <p:cNvSpPr txBox="1">
              <a:spLocks noChangeArrowheads="1"/>
            </p:cNvSpPr>
            <p:nvPr/>
          </p:nvSpPr>
          <p:spPr bwMode="auto">
            <a:xfrm>
              <a:off x="4272" y="2400"/>
              <a:ext cx="864" cy="460"/>
            </a:xfrm>
            <a:prstGeom prst="rect">
              <a:avLst/>
            </a:prstGeom>
            <a:solidFill>
              <a:srgbClr val="FF66FF"/>
            </a:solidFill>
            <a:ln w="38100">
              <a:solidFill>
                <a:srgbClr val="D60093"/>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70000"/>
                </a:lnSpc>
                <a:spcBef>
                  <a:spcPct val="50000"/>
                </a:spcBef>
                <a:buFontTx/>
                <a:buNone/>
              </a:pPr>
              <a:r>
                <a:rPr lang="it-IT" altLang="it-IT" sz="2000" b="1" dirty="0">
                  <a:latin typeface="Times New Roman" panose="02020603050405020304" pitchFamily="18" charset="0"/>
                </a:rPr>
                <a:t>Classe LM06 </a:t>
              </a:r>
              <a:r>
                <a:rPr lang="it-IT" altLang="it-IT" sz="1800" b="1" dirty="0">
                  <a:latin typeface="Times New Roman" panose="02020603050405020304" pitchFamily="18" charset="0"/>
                </a:rPr>
                <a:t>Biologia</a:t>
              </a:r>
            </a:p>
          </p:txBody>
        </p:sp>
      </p:grpSp>
      <p:grpSp>
        <p:nvGrpSpPr>
          <p:cNvPr id="119833" name="Group 25">
            <a:extLst>
              <a:ext uri="{FF2B5EF4-FFF2-40B4-BE49-F238E27FC236}">
                <a16:creationId xmlns:a16="http://schemas.microsoft.com/office/drawing/2014/main" id="{1C769D22-8B93-2D45-896E-4099B1B0C792}"/>
              </a:ext>
            </a:extLst>
          </p:cNvPr>
          <p:cNvGrpSpPr>
            <a:grpSpLocks/>
          </p:cNvGrpSpPr>
          <p:nvPr/>
        </p:nvGrpSpPr>
        <p:grpSpPr bwMode="auto">
          <a:xfrm>
            <a:off x="7086600" y="1066800"/>
            <a:ext cx="1828800" cy="3810000"/>
            <a:chOff x="4464" y="672"/>
            <a:chExt cx="1152" cy="2400"/>
          </a:xfrm>
        </p:grpSpPr>
        <p:sp>
          <p:nvSpPr>
            <p:cNvPr id="36890" name="Text Box 26">
              <a:extLst>
                <a:ext uri="{FF2B5EF4-FFF2-40B4-BE49-F238E27FC236}">
                  <a16:creationId xmlns:a16="http://schemas.microsoft.com/office/drawing/2014/main" id="{E3CA51AF-B593-E041-98A3-DAE8059FD38B}"/>
                </a:ext>
              </a:extLst>
            </p:cNvPr>
            <p:cNvSpPr txBox="1">
              <a:spLocks noChangeArrowheads="1"/>
            </p:cNvSpPr>
            <p:nvPr/>
          </p:nvSpPr>
          <p:spPr bwMode="auto">
            <a:xfrm>
              <a:off x="4464" y="672"/>
              <a:ext cx="1152" cy="626"/>
            </a:xfrm>
            <a:prstGeom prst="rect">
              <a:avLst/>
            </a:prstGeom>
            <a:solidFill>
              <a:srgbClr val="66FFFF"/>
            </a:solidFill>
            <a:ln w="38100">
              <a:solidFill>
                <a:srgbClr val="FF33CC"/>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70000"/>
                </a:lnSpc>
                <a:spcBef>
                  <a:spcPct val="50000"/>
                </a:spcBef>
                <a:buFontTx/>
                <a:buNone/>
              </a:pPr>
              <a:r>
                <a:rPr lang="it-IT" altLang="it-IT" sz="2000" b="1" dirty="0">
                  <a:latin typeface="Times New Roman" panose="02020603050405020304" pitchFamily="18" charset="0"/>
                </a:rPr>
                <a:t>Classe LM61</a:t>
              </a:r>
            </a:p>
            <a:p>
              <a:pPr algn="ctr">
                <a:lnSpc>
                  <a:spcPct val="60000"/>
                </a:lnSpc>
                <a:spcBef>
                  <a:spcPct val="50000"/>
                </a:spcBef>
                <a:buFontTx/>
                <a:buNone/>
              </a:pPr>
              <a:r>
                <a:rPr lang="it-IT" altLang="it-IT" sz="1800" b="1" dirty="0">
                  <a:latin typeface="Times New Roman" panose="02020603050405020304" pitchFamily="18" charset="0"/>
                </a:rPr>
                <a:t>Scienze della Nutrizione Umana</a:t>
              </a:r>
              <a:r>
                <a:rPr lang="it-IT" altLang="it-IT" sz="2000" b="1" dirty="0">
                  <a:latin typeface="Times New Roman" panose="02020603050405020304" pitchFamily="18" charset="0"/>
                </a:rPr>
                <a:t> </a:t>
              </a:r>
            </a:p>
          </p:txBody>
        </p:sp>
        <p:sp>
          <p:nvSpPr>
            <p:cNvPr id="36891" name="AutoShape 27">
              <a:extLst>
                <a:ext uri="{FF2B5EF4-FFF2-40B4-BE49-F238E27FC236}">
                  <a16:creationId xmlns:a16="http://schemas.microsoft.com/office/drawing/2014/main" id="{7A65C724-DC7A-2646-8D75-445D97F45253}"/>
                </a:ext>
              </a:extLst>
            </p:cNvPr>
            <p:cNvSpPr>
              <a:spLocks noChangeArrowheads="1"/>
            </p:cNvSpPr>
            <p:nvPr/>
          </p:nvSpPr>
          <p:spPr bwMode="auto">
            <a:xfrm>
              <a:off x="5472" y="1296"/>
              <a:ext cx="96" cy="1776"/>
            </a:xfrm>
            <a:prstGeom prst="downArrow">
              <a:avLst>
                <a:gd name="adj1" fmla="val 50000"/>
                <a:gd name="adj2" fmla="val 462500"/>
              </a:avLst>
            </a:prstGeom>
            <a:solidFill>
              <a:srgbClr val="66FFFF"/>
            </a:solidFill>
            <a:ln w="19050">
              <a:solidFill>
                <a:srgbClr val="D60093"/>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grpSp>
        <p:nvGrpSpPr>
          <p:cNvPr id="119836" name="Group 28">
            <a:extLst>
              <a:ext uri="{FF2B5EF4-FFF2-40B4-BE49-F238E27FC236}">
                <a16:creationId xmlns:a16="http://schemas.microsoft.com/office/drawing/2014/main" id="{53FA9DAF-5FD9-C248-9F28-80F9DEFF8929}"/>
              </a:ext>
            </a:extLst>
          </p:cNvPr>
          <p:cNvGrpSpPr>
            <a:grpSpLocks/>
          </p:cNvGrpSpPr>
          <p:nvPr/>
        </p:nvGrpSpPr>
        <p:grpSpPr bwMode="auto">
          <a:xfrm>
            <a:off x="6629400" y="2362200"/>
            <a:ext cx="1981200" cy="2514600"/>
            <a:chOff x="4176" y="1488"/>
            <a:chExt cx="1248" cy="1584"/>
          </a:xfrm>
        </p:grpSpPr>
        <p:sp>
          <p:nvSpPr>
            <p:cNvPr id="36888" name="Text Box 29">
              <a:extLst>
                <a:ext uri="{FF2B5EF4-FFF2-40B4-BE49-F238E27FC236}">
                  <a16:creationId xmlns:a16="http://schemas.microsoft.com/office/drawing/2014/main" id="{90577CA6-8B2F-1145-94B1-35C728E39AB3}"/>
                </a:ext>
              </a:extLst>
            </p:cNvPr>
            <p:cNvSpPr txBox="1">
              <a:spLocks noChangeArrowheads="1"/>
            </p:cNvSpPr>
            <p:nvPr/>
          </p:nvSpPr>
          <p:spPr bwMode="auto">
            <a:xfrm>
              <a:off x="4176" y="1488"/>
              <a:ext cx="1248" cy="787"/>
            </a:xfrm>
            <a:prstGeom prst="rect">
              <a:avLst/>
            </a:prstGeom>
            <a:solidFill>
              <a:srgbClr val="00FF00"/>
            </a:solidFill>
            <a:ln w="38100">
              <a:solidFill>
                <a:srgbClr val="FF33CC"/>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70000"/>
                </a:lnSpc>
                <a:spcBef>
                  <a:spcPct val="50000"/>
                </a:spcBef>
                <a:buFontTx/>
                <a:buNone/>
              </a:pPr>
              <a:r>
                <a:rPr lang="it-IT" altLang="it-IT" sz="2000" b="1" dirty="0">
                  <a:latin typeface="Times New Roman" panose="02020603050405020304" pitchFamily="18" charset="0"/>
                </a:rPr>
                <a:t>Classe LM09</a:t>
              </a:r>
            </a:p>
            <a:p>
              <a:pPr algn="ctr">
                <a:lnSpc>
                  <a:spcPct val="70000"/>
                </a:lnSpc>
                <a:spcBef>
                  <a:spcPct val="50000"/>
                </a:spcBef>
                <a:buFontTx/>
                <a:buNone/>
              </a:pPr>
              <a:r>
                <a:rPr lang="it-IT" altLang="it-IT" sz="1800" b="1" dirty="0">
                  <a:latin typeface="Times New Roman" panose="02020603050405020304" pitchFamily="18" charset="0"/>
                </a:rPr>
                <a:t>Biotecnologie mediche, veterinarie e farmaceutiche</a:t>
              </a:r>
            </a:p>
          </p:txBody>
        </p:sp>
        <p:sp>
          <p:nvSpPr>
            <p:cNvPr id="36889" name="AutoShape 30">
              <a:extLst>
                <a:ext uri="{FF2B5EF4-FFF2-40B4-BE49-F238E27FC236}">
                  <a16:creationId xmlns:a16="http://schemas.microsoft.com/office/drawing/2014/main" id="{724C5A5C-39A8-5342-B3E0-019C741CD73D}"/>
                </a:ext>
              </a:extLst>
            </p:cNvPr>
            <p:cNvSpPr>
              <a:spLocks noChangeArrowheads="1"/>
            </p:cNvSpPr>
            <p:nvPr/>
          </p:nvSpPr>
          <p:spPr bwMode="auto">
            <a:xfrm>
              <a:off x="5232" y="2304"/>
              <a:ext cx="96" cy="768"/>
            </a:xfrm>
            <a:prstGeom prst="downArrow">
              <a:avLst>
                <a:gd name="adj1" fmla="val 50000"/>
                <a:gd name="adj2" fmla="val 200000"/>
              </a:avLst>
            </a:prstGeom>
            <a:solidFill>
              <a:srgbClr val="00FF00"/>
            </a:solidFill>
            <a:ln w="19050">
              <a:solidFill>
                <a:srgbClr val="D60093"/>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grpSp>
        <p:nvGrpSpPr>
          <p:cNvPr id="119839" name="Group 31">
            <a:extLst>
              <a:ext uri="{FF2B5EF4-FFF2-40B4-BE49-F238E27FC236}">
                <a16:creationId xmlns:a16="http://schemas.microsoft.com/office/drawing/2014/main" id="{3BBF276A-50C4-8841-B32B-256E36F28451}"/>
              </a:ext>
            </a:extLst>
          </p:cNvPr>
          <p:cNvGrpSpPr>
            <a:grpSpLocks/>
          </p:cNvGrpSpPr>
          <p:nvPr/>
        </p:nvGrpSpPr>
        <p:grpSpPr bwMode="auto">
          <a:xfrm>
            <a:off x="4724400" y="3440114"/>
            <a:ext cx="1600200" cy="1436688"/>
            <a:chOff x="2976" y="2167"/>
            <a:chExt cx="1008" cy="905"/>
          </a:xfrm>
        </p:grpSpPr>
        <p:sp>
          <p:nvSpPr>
            <p:cNvPr id="36886" name="Text Box 32">
              <a:extLst>
                <a:ext uri="{FF2B5EF4-FFF2-40B4-BE49-F238E27FC236}">
                  <a16:creationId xmlns:a16="http://schemas.microsoft.com/office/drawing/2014/main" id="{E1952C58-D3B1-8249-87AA-F37B8FB9246D}"/>
                </a:ext>
              </a:extLst>
            </p:cNvPr>
            <p:cNvSpPr txBox="1">
              <a:spLocks noChangeArrowheads="1"/>
            </p:cNvSpPr>
            <p:nvPr/>
          </p:nvSpPr>
          <p:spPr bwMode="auto">
            <a:xfrm>
              <a:off x="2976" y="2167"/>
              <a:ext cx="1008" cy="665"/>
            </a:xfrm>
            <a:prstGeom prst="rect">
              <a:avLst/>
            </a:prstGeom>
            <a:solidFill>
              <a:srgbClr val="00FF00"/>
            </a:solidFill>
            <a:ln w="38100">
              <a:solidFill>
                <a:srgbClr val="FF33CC"/>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70000"/>
                </a:lnSpc>
                <a:spcBef>
                  <a:spcPct val="50000"/>
                </a:spcBef>
                <a:buFontTx/>
                <a:buNone/>
              </a:pPr>
              <a:r>
                <a:rPr lang="it-IT" altLang="it-IT" sz="2000" b="1" dirty="0">
                  <a:latin typeface="Times New Roman" panose="02020603050405020304" pitchFamily="18" charset="0"/>
                </a:rPr>
                <a:t>Classe LM08</a:t>
              </a:r>
            </a:p>
            <a:p>
              <a:pPr algn="ctr">
                <a:lnSpc>
                  <a:spcPct val="70000"/>
                </a:lnSpc>
                <a:spcBef>
                  <a:spcPct val="50000"/>
                </a:spcBef>
                <a:buFontTx/>
                <a:buNone/>
              </a:pPr>
              <a:r>
                <a:rPr lang="it-IT" altLang="it-IT" sz="1800" b="1" dirty="0">
                  <a:latin typeface="Times New Roman" panose="02020603050405020304" pitchFamily="18" charset="0"/>
                </a:rPr>
                <a:t>Biotecnologie Industriali</a:t>
              </a:r>
            </a:p>
          </p:txBody>
        </p:sp>
        <p:sp>
          <p:nvSpPr>
            <p:cNvPr id="36887" name="AutoShape 33">
              <a:extLst>
                <a:ext uri="{FF2B5EF4-FFF2-40B4-BE49-F238E27FC236}">
                  <a16:creationId xmlns:a16="http://schemas.microsoft.com/office/drawing/2014/main" id="{471A9AA3-1005-F64F-AE67-3E77BEA441DB}"/>
                </a:ext>
              </a:extLst>
            </p:cNvPr>
            <p:cNvSpPr>
              <a:spLocks noChangeArrowheads="1"/>
            </p:cNvSpPr>
            <p:nvPr/>
          </p:nvSpPr>
          <p:spPr bwMode="auto">
            <a:xfrm>
              <a:off x="3552" y="2736"/>
              <a:ext cx="96" cy="336"/>
            </a:xfrm>
            <a:prstGeom prst="downArrow">
              <a:avLst>
                <a:gd name="adj1" fmla="val 50000"/>
                <a:gd name="adj2" fmla="val 87500"/>
              </a:avLst>
            </a:prstGeom>
            <a:solidFill>
              <a:srgbClr val="00FF00"/>
            </a:solidFill>
            <a:ln w="19050">
              <a:solidFill>
                <a:srgbClr val="D60093"/>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grpSp>
        <p:nvGrpSpPr>
          <p:cNvPr id="119842" name="Group 34">
            <a:extLst>
              <a:ext uri="{FF2B5EF4-FFF2-40B4-BE49-F238E27FC236}">
                <a16:creationId xmlns:a16="http://schemas.microsoft.com/office/drawing/2014/main" id="{9753EDCD-C8EB-2C4A-B3FC-391CC25CF6B2}"/>
              </a:ext>
            </a:extLst>
          </p:cNvPr>
          <p:cNvGrpSpPr>
            <a:grpSpLocks/>
          </p:cNvGrpSpPr>
          <p:nvPr/>
        </p:nvGrpSpPr>
        <p:grpSpPr bwMode="auto">
          <a:xfrm>
            <a:off x="4495800" y="1066800"/>
            <a:ext cx="2286000" cy="3810000"/>
            <a:chOff x="2832" y="672"/>
            <a:chExt cx="1440" cy="2400"/>
          </a:xfrm>
        </p:grpSpPr>
        <p:sp>
          <p:nvSpPr>
            <p:cNvPr id="36884" name="Text Box 35">
              <a:extLst>
                <a:ext uri="{FF2B5EF4-FFF2-40B4-BE49-F238E27FC236}">
                  <a16:creationId xmlns:a16="http://schemas.microsoft.com/office/drawing/2014/main" id="{CCCCD6FC-4FEA-B84C-A71E-A23EDD8AEF07}"/>
                </a:ext>
              </a:extLst>
            </p:cNvPr>
            <p:cNvSpPr txBox="1">
              <a:spLocks noChangeArrowheads="1"/>
            </p:cNvSpPr>
            <p:nvPr/>
          </p:nvSpPr>
          <p:spPr bwMode="auto">
            <a:xfrm>
              <a:off x="2832" y="672"/>
              <a:ext cx="1440" cy="569"/>
            </a:xfrm>
            <a:prstGeom prst="rect">
              <a:avLst/>
            </a:prstGeom>
            <a:solidFill>
              <a:srgbClr val="FFFFCC"/>
            </a:solidFill>
            <a:ln w="38100">
              <a:solidFill>
                <a:srgbClr val="FF33CC"/>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70000"/>
                </a:lnSpc>
                <a:spcBef>
                  <a:spcPct val="50000"/>
                </a:spcBef>
                <a:buFontTx/>
                <a:buNone/>
              </a:pPr>
              <a:r>
                <a:rPr lang="it-IT" altLang="it-IT" sz="2000" b="1">
                  <a:latin typeface="Times New Roman" panose="02020603050405020304" pitchFamily="18" charset="0"/>
                </a:rPr>
                <a:t>Classe LM 75 </a:t>
              </a:r>
              <a:r>
                <a:rPr lang="it-IT" altLang="it-IT" sz="1800" b="1">
                  <a:latin typeface="Times New Roman" panose="02020603050405020304" pitchFamily="18" charset="0"/>
                </a:rPr>
                <a:t>Scienze e Tecnologie per l</a:t>
              </a:r>
              <a:r>
                <a:rPr lang="ja-JP" altLang="it-IT" sz="1800" b="1">
                  <a:latin typeface="Times New Roman" panose="02020603050405020304" pitchFamily="18" charset="0"/>
                </a:rPr>
                <a:t>’</a:t>
              </a:r>
              <a:r>
                <a:rPr lang="it-IT" altLang="ja-JP" sz="1800" b="1">
                  <a:latin typeface="Times New Roman" panose="02020603050405020304" pitchFamily="18" charset="0"/>
                </a:rPr>
                <a:t>Ambiente e il Territorio</a:t>
              </a:r>
              <a:endParaRPr lang="it-IT" altLang="it-IT" sz="1800" b="1">
                <a:latin typeface="Times New Roman" panose="02020603050405020304" pitchFamily="18" charset="0"/>
              </a:endParaRPr>
            </a:p>
          </p:txBody>
        </p:sp>
        <p:sp>
          <p:nvSpPr>
            <p:cNvPr id="36885" name="AutoShape 36">
              <a:extLst>
                <a:ext uri="{FF2B5EF4-FFF2-40B4-BE49-F238E27FC236}">
                  <a16:creationId xmlns:a16="http://schemas.microsoft.com/office/drawing/2014/main" id="{075E7CDC-EF77-7443-90C2-16AE4CA95639}"/>
                </a:ext>
              </a:extLst>
            </p:cNvPr>
            <p:cNvSpPr>
              <a:spLocks noChangeArrowheads="1"/>
            </p:cNvSpPr>
            <p:nvPr/>
          </p:nvSpPr>
          <p:spPr bwMode="auto">
            <a:xfrm>
              <a:off x="4032" y="1344"/>
              <a:ext cx="96" cy="1728"/>
            </a:xfrm>
            <a:prstGeom prst="downArrow">
              <a:avLst>
                <a:gd name="adj1" fmla="val 50000"/>
                <a:gd name="adj2" fmla="val 450000"/>
              </a:avLst>
            </a:prstGeom>
            <a:solidFill>
              <a:srgbClr val="FFFFCC"/>
            </a:solidFill>
            <a:ln w="19050">
              <a:solidFill>
                <a:srgbClr val="D60093"/>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grpSp>
        <p:nvGrpSpPr>
          <p:cNvPr id="119845" name="Group 37">
            <a:extLst>
              <a:ext uri="{FF2B5EF4-FFF2-40B4-BE49-F238E27FC236}">
                <a16:creationId xmlns:a16="http://schemas.microsoft.com/office/drawing/2014/main" id="{BE2F0778-C86C-B44D-AC48-F79798E1A59D}"/>
              </a:ext>
            </a:extLst>
          </p:cNvPr>
          <p:cNvGrpSpPr>
            <a:grpSpLocks/>
          </p:cNvGrpSpPr>
          <p:nvPr/>
        </p:nvGrpSpPr>
        <p:grpSpPr bwMode="auto">
          <a:xfrm>
            <a:off x="4419600" y="2362200"/>
            <a:ext cx="1600200" cy="2514600"/>
            <a:chOff x="2784" y="1488"/>
            <a:chExt cx="1008" cy="1584"/>
          </a:xfrm>
        </p:grpSpPr>
        <p:sp>
          <p:nvSpPr>
            <p:cNvPr id="36882" name="Text Box 38">
              <a:extLst>
                <a:ext uri="{FF2B5EF4-FFF2-40B4-BE49-F238E27FC236}">
                  <a16:creationId xmlns:a16="http://schemas.microsoft.com/office/drawing/2014/main" id="{7D5E3848-D6AA-B24B-B4ED-0EDF0654D3A9}"/>
                </a:ext>
              </a:extLst>
            </p:cNvPr>
            <p:cNvSpPr txBox="1">
              <a:spLocks noChangeArrowheads="1"/>
            </p:cNvSpPr>
            <p:nvPr/>
          </p:nvSpPr>
          <p:spPr bwMode="auto">
            <a:xfrm>
              <a:off x="2784" y="1488"/>
              <a:ext cx="1008" cy="583"/>
            </a:xfrm>
            <a:prstGeom prst="rect">
              <a:avLst/>
            </a:prstGeom>
            <a:solidFill>
              <a:srgbClr val="00FF00"/>
            </a:solidFill>
            <a:ln w="38100">
              <a:solidFill>
                <a:srgbClr val="FF33CC"/>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70000"/>
                </a:lnSpc>
                <a:spcBef>
                  <a:spcPct val="50000"/>
                </a:spcBef>
                <a:buFontTx/>
                <a:buNone/>
              </a:pPr>
              <a:r>
                <a:rPr lang="it-IT" altLang="it-IT" sz="2000" b="1">
                  <a:latin typeface="Times New Roman" panose="02020603050405020304" pitchFamily="18" charset="0"/>
                </a:rPr>
                <a:t>Classe LM 07 </a:t>
              </a:r>
              <a:r>
                <a:rPr lang="it-IT" altLang="it-IT" sz="1800" b="1">
                  <a:latin typeface="Times New Roman" panose="02020603050405020304" pitchFamily="18" charset="0"/>
                </a:rPr>
                <a:t>Biotecnologie Agrarie</a:t>
              </a:r>
            </a:p>
          </p:txBody>
        </p:sp>
        <p:sp>
          <p:nvSpPr>
            <p:cNvPr id="36883" name="AutoShape 39">
              <a:extLst>
                <a:ext uri="{FF2B5EF4-FFF2-40B4-BE49-F238E27FC236}">
                  <a16:creationId xmlns:a16="http://schemas.microsoft.com/office/drawing/2014/main" id="{4DD1B24E-ADCC-B14B-81FB-7B12F38D279D}"/>
                </a:ext>
              </a:extLst>
            </p:cNvPr>
            <p:cNvSpPr>
              <a:spLocks noChangeArrowheads="1"/>
            </p:cNvSpPr>
            <p:nvPr/>
          </p:nvSpPr>
          <p:spPr bwMode="auto">
            <a:xfrm>
              <a:off x="2832" y="2016"/>
              <a:ext cx="96" cy="1056"/>
            </a:xfrm>
            <a:prstGeom prst="downArrow">
              <a:avLst>
                <a:gd name="adj1" fmla="val 50000"/>
                <a:gd name="adj2" fmla="val 275000"/>
              </a:avLst>
            </a:prstGeom>
            <a:solidFill>
              <a:srgbClr val="00FF00"/>
            </a:solidFill>
            <a:ln w="19050">
              <a:solidFill>
                <a:srgbClr val="D60093"/>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it-IT" sz="1800">
                <a:latin typeface="Times New Roman" panose="02020603050405020304" pitchFamily="18" charset="0"/>
              </a:endParaRPr>
            </a:p>
          </p:txBody>
        </p:sp>
      </p:grpSp>
    </p:spTree>
    <p:custDataLst>
      <p:tags r:id="rId1"/>
    </p:custDataLst>
  </p:cSld>
  <p:clrMapOvr>
    <a:masterClrMapping/>
  </p:clrMapOvr>
  <p:transition advTm="7736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98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98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98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198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1981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1982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1982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1981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1981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11982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11983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119839"/>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499"/>
                                          </p:stCondLst>
                                        </p:cTn>
                                        <p:tgtEl>
                                          <p:spTgt spid="119845"/>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499"/>
                                          </p:stCondLst>
                                        </p:cTn>
                                        <p:tgtEl>
                                          <p:spTgt spid="119836"/>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119842"/>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499"/>
                                          </p:stCondLst>
                                        </p:cTn>
                                        <p:tgtEl>
                                          <p:spTgt spid="1198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animBg="1" autoUpdateAnimBg="0"/>
      <p:bldP spid="119811" grpId="0" animBg="1" autoUpdateAnimBg="0"/>
      <p:bldP spid="119812" grpId="0" animBg="1" autoUpdateAnimBg="0"/>
      <p:bldP spid="119819" grpId="0" animBg="1" autoUpdateAnimBg="0"/>
      <p:bldP spid="119829"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a:extLst>
              <a:ext uri="{FF2B5EF4-FFF2-40B4-BE49-F238E27FC236}">
                <a16:creationId xmlns:a16="http://schemas.microsoft.com/office/drawing/2014/main" id="{3C4CFD98-22DE-2C48-84AF-A1495588125A}"/>
              </a:ext>
            </a:extLst>
          </p:cNvPr>
          <p:cNvSpPr txBox="1">
            <a:spLocks noChangeArrowheads="1"/>
          </p:cNvSpPr>
          <p:nvPr/>
        </p:nvSpPr>
        <p:spPr bwMode="auto">
          <a:xfrm>
            <a:off x="539552" y="2205038"/>
            <a:ext cx="8136136" cy="5170646"/>
          </a:xfrm>
          <a:prstGeom prst="rect">
            <a:avLst/>
          </a:prstGeom>
          <a:noFill/>
          <a:ln>
            <a:noFill/>
          </a:ln>
          <a:effectLst/>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it-IT" altLang="it-IT" sz="1800" b="1" i="1" dirty="0">
              <a:solidFill>
                <a:srgbClr val="FF3300"/>
              </a:solidFill>
              <a:effectLst>
                <a:outerShdw blurRad="38100" dist="38100" dir="2700000" algn="tl">
                  <a:srgbClr val="000000"/>
                </a:outerShdw>
              </a:effectLst>
            </a:endParaRPr>
          </a:p>
          <a:p>
            <a:pPr algn="ctr" eaLnBrk="1" hangingPunct="1">
              <a:defRPr/>
            </a:pPr>
            <a:r>
              <a:rPr lang="it-IT" altLang="it-IT" b="1" i="1" dirty="0">
                <a:solidFill>
                  <a:srgbClr val="92D050"/>
                </a:solidFill>
                <a:effectLst>
                  <a:outerShdw blurRad="38100" dist="38100" dir="2700000" algn="tl">
                    <a:srgbClr val="000000"/>
                  </a:outerShdw>
                </a:effectLst>
                <a:latin typeface="Arial" panose="020B0604020202020204" pitchFamily="34" charset="0"/>
              </a:rPr>
              <a:t>BIOLOGO</a:t>
            </a:r>
            <a:r>
              <a:rPr lang="it-IT" altLang="it-IT" b="1" i="1" dirty="0">
                <a:solidFill>
                  <a:srgbClr val="66FF33"/>
                </a:solidFill>
                <a:effectLst>
                  <a:outerShdw blurRad="38100" dist="38100" dir="2700000" algn="tl">
                    <a:srgbClr val="000000"/>
                  </a:outerShdw>
                </a:effectLst>
                <a:latin typeface="Arial" panose="020B0604020202020204" pitchFamily="34" charset="0"/>
              </a:rPr>
              <a:t> </a:t>
            </a:r>
          </a:p>
          <a:p>
            <a:pPr eaLnBrk="1" hangingPunct="1">
              <a:defRPr/>
            </a:pPr>
            <a:r>
              <a:rPr lang="it-IT" altLang="it-IT" sz="1800" b="1" i="1" dirty="0">
                <a:solidFill>
                  <a:srgbClr val="FF3300"/>
                </a:solidFill>
                <a:effectLst>
                  <a:outerShdw blurRad="38100" dist="38100" dir="2700000" algn="tl">
                    <a:srgbClr val="000000"/>
                  </a:outerShdw>
                </a:effectLst>
                <a:latin typeface="Arial" panose="020B0604020202020204" pitchFamily="34" charset="0"/>
              </a:rPr>
              <a:t>Art. 31</a:t>
            </a:r>
            <a:br>
              <a:rPr lang="it-IT" altLang="it-IT" sz="1800" b="1" i="1" dirty="0">
                <a:solidFill>
                  <a:srgbClr val="FF3300"/>
                </a:solidFill>
                <a:effectLst>
                  <a:outerShdw blurRad="38100" dist="38100" dir="2700000" algn="tl">
                    <a:srgbClr val="000000"/>
                  </a:outerShdw>
                </a:effectLst>
                <a:latin typeface="Arial" panose="020B0604020202020204" pitchFamily="34" charset="0"/>
              </a:rPr>
            </a:br>
            <a:r>
              <a:rPr lang="it-IT" altLang="it-IT" sz="1800" b="1" i="1" dirty="0">
                <a:solidFill>
                  <a:srgbClr val="FF3300"/>
                </a:solidFill>
                <a:effectLst>
                  <a:outerShdw blurRad="38100" dist="38100" dir="2700000" algn="tl">
                    <a:srgbClr val="000000"/>
                  </a:outerShdw>
                </a:effectLst>
                <a:latin typeface="Arial" panose="020B0604020202020204" pitchFamily="34" charset="0"/>
              </a:rPr>
              <a:t>(Attività professionali)</a:t>
            </a:r>
          </a:p>
          <a:p>
            <a:pPr eaLnBrk="1" hangingPunct="1">
              <a:defRPr/>
            </a:pPr>
            <a:endParaRPr lang="it-IT" altLang="it-IT" sz="1800" b="1" i="1" dirty="0">
              <a:solidFill>
                <a:srgbClr val="FF3300"/>
              </a:solidFill>
              <a:effectLst>
                <a:outerShdw blurRad="38100" dist="38100" dir="2700000" algn="tl">
                  <a:srgbClr val="000000"/>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1. Formano oggetto dell'attività professionale degli iscritti nella sezione A, ai sensi e per gli effetti di cui all'articolo 1, comma 2, restando immutate le riserve e attribuzioni già stabilite dalla vigente normativa, oltre alle attività indicate nel comma 2,</a:t>
            </a:r>
            <a:r>
              <a:rPr lang="it-IT" altLang="it-IT" sz="1800" b="1" i="1" dirty="0">
                <a:solidFill>
                  <a:schemeClr val="accent6">
                    <a:lumMod val="75000"/>
                  </a:schemeClr>
                </a:solidFill>
                <a:effectLst>
                  <a:outerShdw blurRad="38100" dist="38100" dir="2700000" sx="1000" sy="1000" algn="tl">
                    <a:srgbClr val="000000"/>
                  </a:outerShdw>
                </a:effectLst>
                <a:latin typeface="Arial" panose="020B0604020202020204" pitchFamily="34" charset="0"/>
              </a:rPr>
              <a:t> </a:t>
            </a: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in particolare le attività che implicano l'uso di metodologie avanzate, innovative o sperimentali, quali:</a:t>
            </a:r>
          </a:p>
          <a:p>
            <a:pPr eaLnBrk="1" hangingPunct="1">
              <a:defRPr/>
            </a:pPr>
            <a:endPar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a)controllo e studi di attività, sterilità, innocuità di insetticidi, anticrittogamici, antibiotici, vitamine, ormoni, enzimi, sieri, vaccini, medicamenti in genere, radioisotopi; </a:t>
            </a:r>
          </a:p>
          <a:p>
            <a:pPr eaLnBrk="1" hangingPunct="1">
              <a:defRPr/>
            </a:pPr>
            <a:endParaRPr kumimoji="1" lang="it-IT" altLang="it-IT" sz="1800" b="1" dirty="0">
              <a:solidFill>
                <a:srgbClr val="FFFF00"/>
              </a:solidFill>
              <a:effectLst>
                <a:outerShdw blurRad="38100" dist="38100" dir="2700000" algn="tl">
                  <a:srgbClr val="000000"/>
                </a:outerShdw>
              </a:effectLst>
              <a:latin typeface="Arial" panose="020B0604020202020204" pitchFamily="34" charset="0"/>
            </a:endParaRPr>
          </a:p>
          <a:p>
            <a:pPr algn="just" eaLnBrk="1" hangingPunct="1">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a:p>
            <a:pPr algn="just">
              <a:defRPr/>
            </a:pPr>
            <a:endParaRPr lang="it-IT" altLang="it-IT" sz="1800" b="1" dirty="0">
              <a:solidFill>
                <a:srgbClr val="FFFF00"/>
              </a:solidFill>
              <a:effectLst>
                <a:outerShdw blurRad="38100" dist="38100" dir="2700000" algn="tl">
                  <a:srgbClr val="000000"/>
                </a:outerShdw>
              </a:effectLst>
            </a:endParaRPr>
          </a:p>
        </p:txBody>
      </p:sp>
      <p:sp>
        <p:nvSpPr>
          <p:cNvPr id="77827" name="Rectangle 3">
            <a:extLst>
              <a:ext uri="{FF2B5EF4-FFF2-40B4-BE49-F238E27FC236}">
                <a16:creationId xmlns:a16="http://schemas.microsoft.com/office/drawing/2014/main" id="{75395599-5C93-D24C-A9CE-C434787FF81B}"/>
              </a:ext>
            </a:extLst>
          </p:cNvPr>
          <p:cNvSpPr>
            <a:spLocks noChangeArrowheads="1"/>
          </p:cNvSpPr>
          <p:nvPr/>
        </p:nvSpPr>
        <p:spPr bwMode="auto">
          <a:xfrm>
            <a:off x="215900" y="1268760"/>
            <a:ext cx="8712200" cy="1200329"/>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r>
              <a:rPr lang="it-IT" altLang="it-IT" sz="1800" b="1" dirty="0">
                <a:solidFill>
                  <a:srgbClr val="FF0000"/>
                </a:solidFill>
                <a:effectLst>
                  <a:outerShdw blurRad="38100" dist="38100" dir="2700000" algn="tl">
                    <a:srgbClr val="000000"/>
                  </a:outerShdw>
                </a:effectLst>
              </a:rPr>
              <a:t>                                                  </a:t>
            </a:r>
            <a:r>
              <a:rPr lang="it-IT" altLang="it-IT" sz="1800" b="1" dirty="0">
                <a:solidFill>
                  <a:srgbClr val="FF0000"/>
                </a:solidFill>
                <a:effectLst>
                  <a:outerShdw blurRad="38100" dist="38100" dir="2700000" algn="tl">
                    <a:srgbClr val="000000"/>
                  </a:outerShdw>
                </a:effectLst>
                <a:latin typeface="Arial" panose="020B0604020202020204" pitchFamily="34" charset="0"/>
              </a:rPr>
              <a:t>D.P.R. 5 giugno 2001, n. 328 </a:t>
            </a:r>
          </a:p>
          <a:p>
            <a:pPr eaLnBrk="1" hangingPunct="1">
              <a:defRPr/>
            </a:pP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Modifiche ed integrazioni della disciplina dei requisiti per 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ammissione all’esame di Stato e delle relative prove per l</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r>
              <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esercizio di talune professioni, nonché della disciplina     dei relativi ordinamenti</a:t>
            </a:r>
            <a:r>
              <a:rPr lang="ja-JP"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t>
            </a:r>
            <a:endParaRPr lang="it-IT" altLang="ja-JP"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45937">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a:extLst>
              <a:ext uri="{FF2B5EF4-FFF2-40B4-BE49-F238E27FC236}">
                <a16:creationId xmlns:a16="http://schemas.microsoft.com/office/drawing/2014/main" id="{BFAD389A-5C9E-6C47-A964-E2EFD76CF83E}"/>
              </a:ext>
            </a:extLst>
          </p:cNvPr>
          <p:cNvSpPr txBox="1">
            <a:spLocks noChangeArrowheads="1"/>
          </p:cNvSpPr>
          <p:nvPr/>
        </p:nvSpPr>
        <p:spPr bwMode="auto">
          <a:xfrm>
            <a:off x="591980" y="1916832"/>
            <a:ext cx="7923843" cy="4524315"/>
          </a:xfrm>
          <a:prstGeom prst="rect">
            <a:avLst/>
          </a:prstGeom>
          <a:noFill/>
          <a:ln>
            <a:noFill/>
          </a:ln>
          <a:effectLst/>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b) analisi biologiche (urine, essudati, escrementi, sangue), sierologiche, immunologiche, istologiche, di gravidanza, metaboliche e genetiche;</a:t>
            </a:r>
          </a:p>
          <a:p>
            <a:pPr eaLnBrk="1" hangingPunct="1">
              <a:defRPr/>
            </a:pPr>
            <a:endPar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c) analisi e controlli dal punto di vista biologico delle acque potabili e minerali e valutazione dei parametri ambientali (acqua, aria, suolo) in funzione della valutazione dell'integrità degli ecosistemi naturali;</a:t>
            </a:r>
          </a:p>
          <a:p>
            <a:pPr eaLnBrk="1" hangingPunct="1">
              <a:defRPr/>
            </a:pPr>
            <a:endPar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d) identificazione di agenti patogeni (infettanti ed infestanti) dell'uomo, degli animali e delle piante; identificazione degli organismi dannosi alle derrate alimentari, alla carta, al legno, al patrimonio artistico; indicazione dei relativi mezzi di lotta;</a:t>
            </a:r>
          </a:p>
          <a:p>
            <a:pPr eaLnBrk="1" hangingPunct="1">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a:p>
            <a:pPr eaLnBrk="1" hangingPunct="1">
              <a:defRPr/>
            </a:pPr>
            <a:r>
              <a:rPr lang="it-IT" altLang="it-IT" sz="1800" b="1" dirty="0">
                <a:solidFill>
                  <a:srgbClr val="FFFF00"/>
                </a:solidFill>
                <a:effectLst>
                  <a:outerShdw blurRad="38100" dist="38100" dir="2700000" algn="tl">
                    <a:srgbClr val="000000"/>
                  </a:outerShdw>
                </a:effectLst>
                <a:latin typeface="Arial" panose="020B0604020202020204" pitchFamily="34" charset="0"/>
              </a:rPr>
              <a:t> </a:t>
            </a:r>
            <a:br>
              <a:rPr lang="it-IT" altLang="it-IT" sz="1800" b="1" dirty="0">
                <a:solidFill>
                  <a:srgbClr val="FFFF00"/>
                </a:solidFill>
                <a:effectLst>
                  <a:outerShdw blurRad="38100" dist="38100" dir="2700000" algn="tl">
                    <a:srgbClr val="000000"/>
                  </a:outerShdw>
                </a:effectLst>
                <a:latin typeface="Arial" panose="020B0604020202020204" pitchFamily="34" charset="0"/>
              </a:rPr>
            </a:br>
            <a:r>
              <a:rPr lang="it-IT" altLang="it-IT" sz="1800" b="1" dirty="0">
                <a:solidFill>
                  <a:srgbClr val="FFFF00"/>
                </a:solidFill>
                <a:effectLst>
                  <a:outerShdw blurRad="38100" dist="38100" dir="2700000" algn="tl">
                    <a:srgbClr val="000000"/>
                  </a:outerShdw>
                </a:effectLst>
                <a:latin typeface="Arial" panose="020B0604020202020204" pitchFamily="34" charset="0"/>
              </a:rPr>
              <a:t>                           </a:t>
            </a:r>
          </a:p>
          <a:p>
            <a:pPr algn="just">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p:txBody>
      </p:sp>
      <p:sp>
        <p:nvSpPr>
          <p:cNvPr id="78851" name="Rectangle 3">
            <a:extLst>
              <a:ext uri="{FF2B5EF4-FFF2-40B4-BE49-F238E27FC236}">
                <a16:creationId xmlns:a16="http://schemas.microsoft.com/office/drawing/2014/main" id="{BA97CF4B-F018-D046-98F4-36DDFF2C9570}"/>
              </a:ext>
            </a:extLst>
          </p:cNvPr>
          <p:cNvSpPr>
            <a:spLocks noChangeArrowheads="1"/>
          </p:cNvSpPr>
          <p:nvPr/>
        </p:nvSpPr>
        <p:spPr bwMode="auto">
          <a:xfrm>
            <a:off x="179388" y="476250"/>
            <a:ext cx="8712200" cy="366713"/>
          </a:xfrm>
          <a:prstGeom prst="rect">
            <a:avLst/>
          </a:prstGeom>
          <a:noFill/>
          <a:ln>
            <a:noFill/>
          </a:ln>
          <a:effectLst/>
        </p:spPr>
        <p:txBody>
          <a:bodyPr>
            <a:spAutoFit/>
          </a:bodyPr>
          <a:lstStyle/>
          <a:p>
            <a:pPr eaLnBrk="1" hangingPunct="1">
              <a:defRPr/>
            </a:pPr>
            <a:r>
              <a:rPr lang="it-IT" b="1">
                <a:solidFill>
                  <a:srgbClr val="66FF33"/>
                </a:solidFill>
                <a:effectLst>
                  <a:outerShdw blurRad="38100" dist="38100" dir="2700000" algn="tl">
                    <a:srgbClr val="000000"/>
                  </a:outerShdw>
                </a:effectLst>
                <a:ea typeface="+mn-ea"/>
              </a:rPr>
              <a:t>                                                  </a:t>
            </a:r>
            <a:endParaRPr lang="it-IT" b="1">
              <a:solidFill>
                <a:srgbClr val="FFFF00"/>
              </a:solidFill>
              <a:effectLst>
                <a:outerShdw blurRad="38100" dist="38100" dir="2700000" algn="tl">
                  <a:srgbClr val="000000"/>
                </a:outerShdw>
              </a:effectLst>
              <a:ea typeface="+mn-ea"/>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34275">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a:extLst>
              <a:ext uri="{FF2B5EF4-FFF2-40B4-BE49-F238E27FC236}">
                <a16:creationId xmlns:a16="http://schemas.microsoft.com/office/drawing/2014/main" id="{B2FE026A-5BA2-5C44-A218-4CBCCF94BF5C}"/>
              </a:ext>
            </a:extLst>
          </p:cNvPr>
          <p:cNvSpPr txBox="1">
            <a:spLocks noChangeArrowheads="1"/>
          </p:cNvSpPr>
          <p:nvPr/>
        </p:nvSpPr>
        <p:spPr bwMode="auto">
          <a:xfrm>
            <a:off x="695781" y="1582340"/>
            <a:ext cx="8207375" cy="3693319"/>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just">
              <a:defRPr/>
            </a:pPr>
            <a:r>
              <a:rPr lang="it-IT" altLang="it-IT" sz="1800" b="1" dirty="0">
                <a:solidFill>
                  <a:srgbClr val="FFFF00"/>
                </a:solidFill>
                <a:effectLst>
                  <a:outerShdw blurRad="38100" dist="38100" dir="2700000" sx="1000" sy="1000" algn="tl">
                    <a:srgbClr val="000000">
                      <a:alpha val="43137"/>
                    </a:srgbClr>
                  </a:outerShdw>
                </a:effectLst>
              </a:rPr>
              <a:t>                               </a:t>
            </a:r>
          </a:p>
          <a:p>
            <a:pPr eaLnBrk="1" hangingPunct="1">
              <a:defRPr/>
            </a:pPr>
            <a:r>
              <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rPr>
              <a:t>e) identificazioni e controlli di merci di origine biologica;</a:t>
            </a:r>
          </a:p>
          <a:p>
            <a:pPr eaLnBrk="1" hangingPunct="1">
              <a:defRPr/>
            </a:pPr>
            <a:endPar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rPr>
              <a:t>f) progettazione, direzione lavori e collaudo di impianti</a:t>
            </a:r>
          </a:p>
          <a:p>
            <a:pPr eaLnBrk="1" hangingPunct="1">
              <a:defRPr/>
            </a:pPr>
            <a:r>
              <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rPr>
              <a:t> relativamente agli aspetti biologici;</a:t>
            </a:r>
          </a:p>
          <a:p>
            <a:pPr eaLnBrk="1" hangingPunct="1">
              <a:defRPr/>
            </a:pPr>
            <a:endPar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rPr>
              <a:t>g) classificazione e biologia degli animali e delle piante;</a:t>
            </a:r>
          </a:p>
          <a:p>
            <a:pPr eaLnBrk="1" hangingPunct="1">
              <a:defRPr/>
            </a:pPr>
            <a:br>
              <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rPr>
            </a:br>
            <a:r>
              <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rPr>
              <a:t>h) problemi di genetica dell'uomo, degli animali e delle piante e valutazione dei loro bisogni nutritivi ed energetici;</a:t>
            </a:r>
          </a:p>
          <a:p>
            <a:pPr eaLnBrk="1" hangingPunct="1">
              <a:defRPr/>
            </a:pPr>
            <a:r>
              <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rPr>
              <a:t> </a:t>
            </a:r>
            <a:br>
              <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rPr>
            </a:br>
            <a:r>
              <a:rPr lang="it-IT" altLang="it-IT" sz="1800" b="1" dirty="0">
                <a:solidFill>
                  <a:schemeClr val="accent6">
                    <a:lumMod val="75000"/>
                  </a:schemeClr>
                </a:solidFill>
                <a:effectLst>
                  <a:outerShdw blurRad="38100" dist="38100" dir="2700000" sx="1000" sy="1000" algn="tl">
                    <a:srgbClr val="000000">
                      <a:alpha val="43137"/>
                    </a:srgbClr>
                  </a:outerShdw>
                </a:effectLst>
                <a:latin typeface="Arial" panose="020B0604020202020204" pitchFamily="34" charset="0"/>
              </a:rPr>
              <a:t>i)valutazione di impatto ambientale, relativamente agli aspetti biologici.</a:t>
            </a:r>
          </a:p>
          <a:p>
            <a:pPr algn="just">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p:txBody>
      </p:sp>
      <p:sp>
        <p:nvSpPr>
          <p:cNvPr id="80899" name="Rectangle 3">
            <a:extLst>
              <a:ext uri="{FF2B5EF4-FFF2-40B4-BE49-F238E27FC236}">
                <a16:creationId xmlns:a16="http://schemas.microsoft.com/office/drawing/2014/main" id="{29FFAFEA-B41C-3641-B06E-815651059054}"/>
              </a:ext>
            </a:extLst>
          </p:cNvPr>
          <p:cNvSpPr>
            <a:spLocks noChangeArrowheads="1"/>
          </p:cNvSpPr>
          <p:nvPr/>
        </p:nvSpPr>
        <p:spPr bwMode="auto">
          <a:xfrm>
            <a:off x="179388" y="476250"/>
            <a:ext cx="8712200" cy="366713"/>
          </a:xfrm>
          <a:prstGeom prst="rect">
            <a:avLst/>
          </a:prstGeom>
          <a:noFill/>
          <a:ln>
            <a:noFill/>
          </a:ln>
          <a:effectLst/>
        </p:spPr>
        <p:txBody>
          <a:bodyPr>
            <a:spAutoFit/>
          </a:bodyPr>
          <a:lstStyle/>
          <a:p>
            <a:pPr eaLnBrk="1" hangingPunct="1">
              <a:defRPr/>
            </a:pPr>
            <a:r>
              <a:rPr lang="it-IT" b="1">
                <a:solidFill>
                  <a:srgbClr val="66FF33"/>
                </a:solidFill>
                <a:effectLst>
                  <a:outerShdw blurRad="38100" dist="38100" dir="2700000" algn="tl">
                    <a:srgbClr val="000000"/>
                  </a:outerShdw>
                </a:effectLst>
                <a:ea typeface="+mn-ea"/>
              </a:rPr>
              <a:t>                                                  </a:t>
            </a:r>
            <a:endParaRPr lang="it-IT" b="1">
              <a:solidFill>
                <a:srgbClr val="FFFF00"/>
              </a:solidFill>
              <a:effectLst>
                <a:outerShdw blurRad="38100" dist="38100" dir="2700000" algn="tl">
                  <a:srgbClr val="000000"/>
                </a:outerShdw>
              </a:effectLst>
              <a:ea typeface="+mn-ea"/>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52935">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a:extLst>
              <a:ext uri="{FF2B5EF4-FFF2-40B4-BE49-F238E27FC236}">
                <a16:creationId xmlns:a16="http://schemas.microsoft.com/office/drawing/2014/main" id="{784BF18F-8CED-3649-B8D5-6441453960D8}"/>
              </a:ext>
            </a:extLst>
          </p:cNvPr>
          <p:cNvSpPr txBox="1">
            <a:spLocks noChangeArrowheads="1"/>
          </p:cNvSpPr>
          <p:nvPr/>
        </p:nvSpPr>
        <p:spPr bwMode="auto">
          <a:xfrm>
            <a:off x="591980" y="1205725"/>
            <a:ext cx="7923843" cy="6463308"/>
          </a:xfrm>
          <a:prstGeom prst="rect">
            <a:avLst/>
          </a:prstGeom>
          <a:noFill/>
          <a:ln>
            <a:noFill/>
          </a:ln>
          <a:effectLst/>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just">
              <a:defRPr/>
            </a:pPr>
            <a:r>
              <a:rPr lang="it-IT" altLang="it-IT" sz="1800" b="1" dirty="0">
                <a:solidFill>
                  <a:srgbClr val="FFFF00"/>
                </a:solidFill>
                <a:effectLst>
                  <a:outerShdw blurRad="38100" dist="38100" dir="2700000" sx="1000" sy="1000" algn="tl">
                    <a:srgbClr val="000000"/>
                  </a:outerShdw>
                </a:effectLst>
              </a:rPr>
              <a:t>                               </a:t>
            </a:r>
          </a:p>
          <a:p>
            <a:pPr algn="just">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2. Formano oggetto dell'attività professionale degli iscritti nella sezione B, ai sensi e per gli effetti di cui all'articolo 1, comma 2, restando immutate le riserve e attribuzioni già stabilite dalla vigente normativa, le attività che implicano l'uso di metodologie standardizzate, quali l'esecuzione con autonomia tecnico professionale di:</a:t>
            </a:r>
          </a:p>
          <a:p>
            <a:pPr algn="just">
              <a:defRPr/>
            </a:pPr>
            <a:endPar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a) procedure analitico-strumentali connesse alle indagini biologiche;</a:t>
            </a:r>
          </a:p>
          <a:p>
            <a:pPr eaLnBrk="1" hangingPunct="1">
              <a:defRPr/>
            </a:pPr>
            <a:endPar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b) procedure tecnico-analitiche in ambito biotecnologico, biomolecolare, biomedico anche finalizzate ad attività di ricerca;</a:t>
            </a:r>
          </a:p>
          <a:p>
            <a:pPr eaLnBrk="1" hangingPunct="1">
              <a:defRPr/>
            </a:pPr>
            <a:endPar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c) procedure tecnico-analitiche e di controllo in ambito ambientale e di igiene delle acque, dell'aria, del suolo e degli alimenti;</a:t>
            </a:r>
            <a:b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br>
            <a:endPar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d) procedure tecnico-analitiche in ambito chimico-fisico</a:t>
            </a:r>
            <a:r>
              <a:rPr lang="it-IT" altLang="it-IT" sz="1800" b="1" i="1" dirty="0">
                <a:solidFill>
                  <a:schemeClr val="accent6">
                    <a:lumMod val="75000"/>
                  </a:schemeClr>
                </a:solidFill>
                <a:effectLst>
                  <a:outerShdw blurRad="38100" dist="38100" dir="2700000" sx="1000" sy="1000" algn="tl">
                    <a:srgbClr val="000000"/>
                  </a:outerShdw>
                </a:effectLst>
                <a:latin typeface="Arial" panose="020B0604020202020204" pitchFamily="34" charset="0"/>
              </a:rPr>
              <a:t>, </a:t>
            </a: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biochimico, microbiologico, tossicologico, farmacologico e di genetica;</a:t>
            </a:r>
            <a:b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br>
            <a:endPar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endParaRPr>
          </a:p>
          <a:p>
            <a:pPr eaLnBrk="1" hangingPunct="1">
              <a:defRPr/>
            </a:pPr>
            <a:r>
              <a:rPr lang="it-IT" altLang="it-IT" sz="1800" b="1" dirty="0">
                <a:solidFill>
                  <a:schemeClr val="accent6">
                    <a:lumMod val="75000"/>
                  </a:schemeClr>
                </a:solidFill>
                <a:effectLst>
                  <a:outerShdw blurRad="38100" dist="38100" dir="2700000" sx="1000" sy="1000" algn="tl">
                    <a:srgbClr val="000000"/>
                  </a:outerShdw>
                </a:effectLst>
                <a:latin typeface="Arial" panose="020B0604020202020204" pitchFamily="34" charset="0"/>
              </a:rPr>
              <a:t>e) procedure di controllo di qualità.</a:t>
            </a:r>
          </a:p>
          <a:p>
            <a:pPr eaLnBrk="1" hangingPunct="1">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a:p>
            <a:pPr algn="just">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a:p>
            <a:pPr algn="just">
              <a:defRPr/>
            </a:pPr>
            <a:endParaRPr lang="it-IT" altLang="it-IT" sz="1800" b="1" dirty="0">
              <a:solidFill>
                <a:srgbClr val="FFFF00"/>
              </a:solidFill>
              <a:effectLst>
                <a:outerShdw blurRad="38100" dist="38100" dir="2700000" algn="tl">
                  <a:srgbClr val="000000"/>
                </a:outerShdw>
              </a:effectLst>
              <a:latin typeface="Arial" panose="020B0604020202020204" pitchFamily="34" charset="0"/>
            </a:endParaRPr>
          </a:p>
        </p:txBody>
      </p:sp>
      <p:sp>
        <p:nvSpPr>
          <p:cNvPr id="81923" name="Rectangle 3">
            <a:extLst>
              <a:ext uri="{FF2B5EF4-FFF2-40B4-BE49-F238E27FC236}">
                <a16:creationId xmlns:a16="http://schemas.microsoft.com/office/drawing/2014/main" id="{8AC58C9F-8109-4C4D-BE36-4CDA332401B4}"/>
              </a:ext>
            </a:extLst>
          </p:cNvPr>
          <p:cNvSpPr>
            <a:spLocks noChangeArrowheads="1"/>
          </p:cNvSpPr>
          <p:nvPr/>
        </p:nvSpPr>
        <p:spPr bwMode="auto">
          <a:xfrm>
            <a:off x="179388" y="476250"/>
            <a:ext cx="8712200" cy="366713"/>
          </a:xfrm>
          <a:prstGeom prst="rect">
            <a:avLst/>
          </a:prstGeom>
          <a:noFill/>
          <a:ln>
            <a:noFill/>
          </a:ln>
          <a:effectLst/>
        </p:spPr>
        <p:txBody>
          <a:bodyPr>
            <a:spAutoFit/>
          </a:bodyPr>
          <a:lstStyle/>
          <a:p>
            <a:pPr eaLnBrk="1" hangingPunct="1">
              <a:defRPr/>
            </a:pPr>
            <a:r>
              <a:rPr lang="it-IT" b="1">
                <a:solidFill>
                  <a:srgbClr val="66FF33"/>
                </a:solidFill>
                <a:effectLst>
                  <a:outerShdw blurRad="38100" dist="38100" dir="2700000" algn="tl">
                    <a:srgbClr val="000000"/>
                  </a:outerShdw>
                </a:effectLst>
                <a:ea typeface="+mn-ea"/>
              </a:rPr>
              <a:t>                                                  </a:t>
            </a:r>
            <a:endParaRPr lang="it-IT" b="1">
              <a:solidFill>
                <a:srgbClr val="FFFF00"/>
              </a:solidFill>
              <a:effectLst>
                <a:outerShdw blurRad="38100" dist="38100" dir="2700000" algn="tl">
                  <a:srgbClr val="000000"/>
                </a:outerShdw>
              </a:effectLst>
              <a:ea typeface="+mn-ea"/>
            </a:endParaRPr>
          </a:p>
        </p:txBody>
      </p:sp>
      <p:pic>
        <p:nvPicPr>
          <p:cNvPr id="4" name="Immagine 3">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5" name="Rettangolo 4">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Sld>
  <p:clrMapOvr>
    <a:masterClrMapping/>
  </p:clrMapOvr>
  <p:transition advTm="11637">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A7C93-D88A-E90F-49CB-599162E0A9DF}"/>
            </a:ext>
          </a:extLst>
        </p:cNvPr>
        <p:cNvGrpSpPr/>
        <p:nvPr/>
      </p:nvGrpSpPr>
      <p:grpSpPr>
        <a:xfrm>
          <a:off x="0" y="0"/>
          <a:ext cx="0" cy="0"/>
          <a:chOff x="0" y="0"/>
          <a:chExt cx="0" cy="0"/>
        </a:xfrm>
      </p:grpSpPr>
      <p:sp>
        <p:nvSpPr>
          <p:cNvPr id="2073" name="Text Box 25">
            <a:extLst>
              <a:ext uri="{FF2B5EF4-FFF2-40B4-BE49-F238E27FC236}">
                <a16:creationId xmlns:a16="http://schemas.microsoft.com/office/drawing/2014/main" id="{B384BDC8-5B03-7CF5-AEE1-ABB22F6323F6}"/>
              </a:ext>
            </a:extLst>
          </p:cNvPr>
          <p:cNvSpPr txBox="1">
            <a:spLocks noChangeArrowheads="1"/>
          </p:cNvSpPr>
          <p:nvPr/>
        </p:nvSpPr>
        <p:spPr bwMode="auto">
          <a:xfrm>
            <a:off x="3995936" y="3913813"/>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9" name="CasellaDiTesto 8">
            <a:extLst>
              <a:ext uri="{FF2B5EF4-FFF2-40B4-BE49-F238E27FC236}">
                <a16:creationId xmlns:a16="http://schemas.microsoft.com/office/drawing/2014/main" id="{0BF340B5-0053-7BF6-923D-2D45BC1165E0}"/>
              </a:ext>
            </a:extLst>
          </p:cNvPr>
          <p:cNvSpPr txBox="1"/>
          <p:nvPr/>
        </p:nvSpPr>
        <p:spPr>
          <a:xfrm>
            <a:off x="1755098" y="1737777"/>
            <a:ext cx="5717356" cy="1138773"/>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altLang="it-IT" sz="32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rPr>
              <a:t>Situazione Attuale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it-IT" altLang="it-IT" sz="18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it-IT" altLang="it-IT" sz="18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endParaRPr>
          </a:p>
        </p:txBody>
      </p:sp>
      <p:sp>
        <p:nvSpPr>
          <p:cNvPr id="11" name="CasellaDiTesto 10">
            <a:extLst>
              <a:ext uri="{FF2B5EF4-FFF2-40B4-BE49-F238E27FC236}">
                <a16:creationId xmlns:a16="http://schemas.microsoft.com/office/drawing/2014/main" id="{E309422D-2971-543E-DC69-586F5B833E78}"/>
              </a:ext>
            </a:extLst>
          </p:cNvPr>
          <p:cNvSpPr txBox="1"/>
          <p:nvPr/>
        </p:nvSpPr>
        <p:spPr>
          <a:xfrm>
            <a:off x="2195736" y="2681085"/>
            <a:ext cx="5715000" cy="553998"/>
          </a:xfrm>
          <a:prstGeom prst="rect">
            <a:avLst/>
          </a:prstGeom>
          <a:noFill/>
        </p:spPr>
        <p:txBody>
          <a:bodyPr wrap="square">
            <a:spAutoFit/>
          </a:bodyPr>
          <a:lstStyle/>
          <a:p>
            <a:r>
              <a:rPr kumimoji="0" lang="it-IT" sz="3000" b="1" i="0" u="none" strike="noStrike" kern="1200" cap="none" spc="0" normalizeH="0" baseline="0" noProof="0" dirty="0">
                <a:ln w="12700">
                  <a:solidFill>
                    <a:srgbClr val="09213B">
                      <a:satMod val="155000"/>
                    </a:srgbClr>
                  </a:solidFill>
                  <a:prstDash val="solid"/>
                </a:ln>
                <a:solidFill>
                  <a:srgbClr val="C00000">
                    <a:lumMod val="60000"/>
                    <a:lumOff val="40000"/>
                  </a:srgbClr>
                </a:solidFill>
                <a:effectLst>
                  <a:outerShdw blurRad="41275" dist="20320" dir="1800000" algn="tl" rotWithShape="0">
                    <a:srgbClr val="000000">
                      <a:alpha val="40000"/>
                    </a:srgbClr>
                  </a:outerShdw>
                </a:effectLst>
                <a:uLnTx/>
                <a:uFillTx/>
                <a:latin typeface="Trebuchet MS"/>
                <a:ea typeface="+mj-ea"/>
                <a:cs typeface="+mj-cs"/>
              </a:rPr>
              <a:t>PROFESSIONISTA BIOLOGO</a:t>
            </a:r>
            <a:endParaRPr lang="it-IT" dirty="0"/>
          </a:p>
        </p:txBody>
      </p:sp>
      <p:sp>
        <p:nvSpPr>
          <p:cNvPr id="13" name="CasellaDiTesto 12">
            <a:extLst>
              <a:ext uri="{FF2B5EF4-FFF2-40B4-BE49-F238E27FC236}">
                <a16:creationId xmlns:a16="http://schemas.microsoft.com/office/drawing/2014/main" id="{55BAC86A-E950-A551-05D9-2FF78DC2DC44}"/>
              </a:ext>
            </a:extLst>
          </p:cNvPr>
          <p:cNvSpPr txBox="1"/>
          <p:nvPr/>
        </p:nvSpPr>
        <p:spPr>
          <a:xfrm>
            <a:off x="1763688" y="3461326"/>
            <a:ext cx="5715000" cy="2308324"/>
          </a:xfrm>
          <a:prstGeom prst="rect">
            <a:avLst/>
          </a:prstGeom>
          <a:noFill/>
        </p:spPr>
        <p:txBody>
          <a:bodyPr wrap="square">
            <a:spAutoFit/>
          </a:bodyPr>
          <a:lstStyle/>
          <a:p>
            <a:pPr algn="ctr"/>
            <a:r>
              <a:rPr lang="it-IT" sz="2400" b="1" dirty="0">
                <a:solidFill>
                  <a:schemeClr val="accent6">
                    <a:lumMod val="75000"/>
                  </a:schemeClr>
                </a:solidFill>
                <a:effectLst>
                  <a:outerShdw blurRad="38100" dist="38100" dir="2700000" sx="1000" sy="1000" algn="tl">
                    <a:srgbClr val="000000"/>
                  </a:outerShdw>
                </a:effectLst>
                <a:ea typeface="+mn-ea"/>
              </a:rPr>
              <a:t>Per svolgere l’attività di Biologo occorre:</a:t>
            </a:r>
          </a:p>
          <a:p>
            <a:pPr algn="ctr"/>
            <a:endParaRPr lang="it-IT" sz="2000" b="1" dirty="0">
              <a:solidFill>
                <a:schemeClr val="accent6">
                  <a:lumMod val="75000"/>
                </a:schemeClr>
              </a:solidFill>
              <a:effectLst>
                <a:outerShdw blurRad="38100" dist="38100" dir="2700000" sx="1000" sy="1000" algn="tl">
                  <a:srgbClr val="000000"/>
                </a:outerShdw>
              </a:effectLst>
              <a:ea typeface="+mn-ea"/>
            </a:endParaRPr>
          </a:p>
          <a:p>
            <a:pPr marL="457200" indent="-457200">
              <a:buSzPct val="80000"/>
              <a:buFont typeface="+mj-lt"/>
              <a:buAutoNum type="arabicPeriod"/>
            </a:pPr>
            <a:r>
              <a:rPr lang="it-IT" sz="2000" b="1" dirty="0">
                <a:solidFill>
                  <a:schemeClr val="accent6">
                    <a:lumMod val="75000"/>
                  </a:schemeClr>
                </a:solidFill>
                <a:effectLst>
                  <a:outerShdw blurRad="38100" dist="38100" dir="2700000" sx="1000" sy="1000" algn="tl">
                    <a:srgbClr val="000000"/>
                  </a:outerShdw>
                </a:effectLst>
                <a:ea typeface="+mn-ea"/>
              </a:rPr>
              <a:t>Essere in possesso del titolo accademico valido per essere ammessi all’esame di stato</a:t>
            </a:r>
          </a:p>
          <a:p>
            <a:pPr marL="457200" indent="-457200">
              <a:buSzPct val="80000"/>
              <a:buFont typeface="+mj-lt"/>
              <a:buAutoNum type="arabicPeriod"/>
            </a:pPr>
            <a:r>
              <a:rPr lang="it-IT" sz="2000" b="1" dirty="0">
                <a:solidFill>
                  <a:schemeClr val="accent6">
                    <a:lumMod val="75000"/>
                  </a:schemeClr>
                </a:solidFill>
                <a:effectLst>
                  <a:outerShdw blurRad="38100" dist="38100" dir="2700000" sx="1000" sy="1000" algn="tl">
                    <a:srgbClr val="000000"/>
                  </a:outerShdw>
                </a:effectLst>
                <a:ea typeface="+mn-ea"/>
              </a:rPr>
              <a:t>Essere in possesso dell’abilitazione che si consegue dopo aver superato l’esame di stato.</a:t>
            </a:r>
          </a:p>
          <a:p>
            <a:pPr marL="457200" indent="-457200">
              <a:buSzPct val="80000"/>
              <a:buFont typeface="+mj-lt"/>
              <a:buAutoNum type="arabicPeriod"/>
            </a:pPr>
            <a:r>
              <a:rPr lang="it-IT" sz="2000" b="1" dirty="0">
                <a:solidFill>
                  <a:schemeClr val="accent6">
                    <a:lumMod val="75000"/>
                  </a:schemeClr>
                </a:solidFill>
                <a:effectLst>
                  <a:outerShdw blurRad="38100" dist="38100" dir="2700000" sx="1000" sy="1000" algn="tl">
                    <a:srgbClr val="000000"/>
                  </a:outerShdw>
                </a:effectLst>
                <a:ea typeface="+mn-ea"/>
              </a:rPr>
              <a:t>Essere iscritti all’Ordine dei Biologi.</a:t>
            </a:r>
          </a:p>
        </p:txBody>
      </p:sp>
      <p:pic>
        <p:nvPicPr>
          <p:cNvPr id="6" name="Immagine 5">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7" name="Rettangolo 6">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1694476197"/>
      </p:ext>
    </p:extLst>
  </p:cSld>
  <p:clrMapOvr>
    <a:masterClrMapping/>
  </p:clrMapOvr>
  <p:transition advTm="67859">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5F99D-4D3C-3506-B655-597B6C601FF4}"/>
            </a:ext>
          </a:extLst>
        </p:cNvPr>
        <p:cNvGrpSpPr/>
        <p:nvPr/>
      </p:nvGrpSpPr>
      <p:grpSpPr>
        <a:xfrm>
          <a:off x="0" y="0"/>
          <a:ext cx="0" cy="0"/>
          <a:chOff x="0" y="0"/>
          <a:chExt cx="0" cy="0"/>
        </a:xfrm>
      </p:grpSpPr>
      <p:sp>
        <p:nvSpPr>
          <p:cNvPr id="2073" name="Text Box 25">
            <a:extLst>
              <a:ext uri="{FF2B5EF4-FFF2-40B4-BE49-F238E27FC236}">
                <a16:creationId xmlns:a16="http://schemas.microsoft.com/office/drawing/2014/main" id="{9C140B48-DC3E-40A1-84F1-B46450DDA4D0}"/>
              </a:ext>
            </a:extLst>
          </p:cNvPr>
          <p:cNvSpPr txBox="1">
            <a:spLocks noChangeArrowheads="1"/>
          </p:cNvSpPr>
          <p:nvPr/>
        </p:nvSpPr>
        <p:spPr bwMode="auto">
          <a:xfrm>
            <a:off x="3995936" y="3913813"/>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4" name="CasellaDiTesto 3">
            <a:extLst>
              <a:ext uri="{FF2B5EF4-FFF2-40B4-BE49-F238E27FC236}">
                <a16:creationId xmlns:a16="http://schemas.microsoft.com/office/drawing/2014/main" id="{CC0AFD50-EB11-6358-152F-69DD3930AB67}"/>
              </a:ext>
            </a:extLst>
          </p:cNvPr>
          <p:cNvSpPr txBox="1"/>
          <p:nvPr/>
        </p:nvSpPr>
        <p:spPr>
          <a:xfrm>
            <a:off x="1835696" y="1320123"/>
            <a:ext cx="5715000" cy="954107"/>
          </a:xfrm>
          <a:prstGeom prst="rect">
            <a:avLst/>
          </a:prstGeom>
          <a:noFill/>
        </p:spPr>
        <p:txBody>
          <a:bodyPr wrap="square">
            <a:spAutoFit/>
          </a:bodyPr>
          <a:lstStyle/>
          <a:p>
            <a:r>
              <a:rPr lang="nb-NO" sz="2800" b="1" i="1" dirty="0">
                <a:solidFill>
                  <a:srgbClr val="FF3300"/>
                </a:solidFill>
                <a:effectLst>
                  <a:outerShdw blurRad="38100" dist="38100" dir="2700000" algn="tl">
                    <a:srgbClr val="000000"/>
                  </a:outerShdw>
                </a:effectLst>
                <a:latin typeface="Arial" panose="020B0604020202020204" pitchFamily="34" charset="0"/>
              </a:rPr>
              <a:t>1 - TITOLI ACCADEMICI VALIDI</a:t>
            </a:r>
          </a:p>
          <a:p>
            <a:pPr algn="ctr"/>
            <a:r>
              <a:rPr lang="nb-NO" sz="2800" b="1" i="1" dirty="0">
                <a:solidFill>
                  <a:srgbClr val="FF3300"/>
                </a:solidFill>
                <a:effectLst>
                  <a:outerShdw blurRad="38100" dist="38100" dir="2700000" algn="tl">
                    <a:srgbClr val="000000"/>
                  </a:outerShdw>
                </a:effectLst>
                <a:latin typeface="Arial" panose="020B0604020202020204" pitchFamily="34" charset="0"/>
              </a:rPr>
              <a:t>DPR 328/2001</a:t>
            </a:r>
            <a:endParaRPr lang="it-IT" sz="2800" b="1" i="1" dirty="0">
              <a:solidFill>
                <a:srgbClr val="FF3300"/>
              </a:solidFill>
              <a:effectLst>
                <a:outerShdw blurRad="38100" dist="38100" dir="2700000" algn="tl">
                  <a:srgbClr val="000000"/>
                </a:outerShdw>
              </a:effectLst>
              <a:latin typeface="Arial" panose="020B0604020202020204" pitchFamily="34" charset="0"/>
            </a:endParaRPr>
          </a:p>
        </p:txBody>
      </p:sp>
      <p:sp>
        <p:nvSpPr>
          <p:cNvPr id="5" name="Sottotitolo 1">
            <a:extLst>
              <a:ext uri="{FF2B5EF4-FFF2-40B4-BE49-F238E27FC236}">
                <a16:creationId xmlns:a16="http://schemas.microsoft.com/office/drawing/2014/main" id="{7096B552-72BB-6ABF-CADD-31391FB34870}"/>
              </a:ext>
            </a:extLst>
          </p:cNvPr>
          <p:cNvSpPr txBox="1">
            <a:spLocks/>
          </p:cNvSpPr>
          <p:nvPr/>
        </p:nvSpPr>
        <p:spPr>
          <a:xfrm>
            <a:off x="839614" y="2502722"/>
            <a:ext cx="7707164" cy="4320480"/>
          </a:xfrm>
          <a:prstGeom prst="rect">
            <a:avLst/>
          </a:prstGeom>
        </p:spPr>
        <p:txBody>
          <a:bodyPr vert="horz" lIns="91440" tIns="45720" rIns="91440" bIns="45720" rtlCol="0">
            <a:normAutofit fontScale="32500" lnSpcReduction="20000"/>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300"/>
              </a:spcAft>
              <a:buClr>
                <a:srgbClr val="C00000">
                  <a:lumMod val="75000"/>
                </a:srgbClr>
              </a:buClr>
              <a:buSzPct val="130000"/>
              <a:buFont typeface="Georgia" pitchFamily="18" charset="0"/>
              <a:buNone/>
              <a:tabLst/>
              <a:defRPr/>
            </a:pPr>
            <a:r>
              <a:rPr lang="it-IT" sz="4900" b="1" dirty="0">
                <a:solidFill>
                  <a:schemeClr val="accent6">
                    <a:lumMod val="75000"/>
                  </a:schemeClr>
                </a:solidFill>
                <a:effectLst>
                  <a:outerShdw blurRad="38100" dist="38100" dir="2700000" sx="1000" sy="1000" algn="tl">
                    <a:srgbClr val="000000"/>
                  </a:outerShdw>
                </a:effectLst>
              </a:rPr>
              <a:t>Per l'ammissione all'esame di Stato alla sez. A è richiesto il possesso della laurea specialistica e/o magistrale in una delle seguenti classi:</a:t>
            </a:r>
          </a:p>
          <a:p>
            <a:pPr marL="457200" marR="0" lvl="0" indent="-457200" algn="l" defTabSz="914400" rtl="0" eaLnBrk="1" fontAlgn="auto" latinLnBrk="0" hangingPunct="1">
              <a:lnSpc>
                <a:spcPct val="100000"/>
              </a:lnSpc>
              <a:spcBef>
                <a:spcPct val="20000"/>
              </a:spcBef>
              <a:spcAft>
                <a:spcPts val="300"/>
              </a:spcAft>
              <a:buClr>
                <a:srgbClr val="C00000">
                  <a:lumMod val="75000"/>
                </a:srgbClr>
              </a:buClr>
              <a:buSzPct val="130000"/>
              <a:buFont typeface="Arial" panose="020B0604020202020204" pitchFamily="34" charset="0"/>
              <a:buChar char="•"/>
              <a:tabLst/>
              <a:defRPr/>
            </a:pPr>
            <a:r>
              <a:rPr lang="it-IT" sz="4900" b="1" dirty="0">
                <a:solidFill>
                  <a:schemeClr val="accent6">
                    <a:lumMod val="75000"/>
                  </a:schemeClr>
                </a:solidFill>
                <a:effectLst>
                  <a:outerShdw blurRad="38100" dist="38100" dir="2700000" sx="1000" sy="1000" algn="tl">
                    <a:srgbClr val="000000"/>
                  </a:outerShdw>
                </a:effectLst>
              </a:rPr>
              <a:t>classe 6/S – LM 6 - Biologia;</a:t>
            </a:r>
          </a:p>
          <a:p>
            <a:pPr marL="457200" marR="0" lvl="0" indent="-457200" algn="l" defTabSz="914400" rtl="0" eaLnBrk="1" fontAlgn="auto" latinLnBrk="0" hangingPunct="1">
              <a:lnSpc>
                <a:spcPct val="100000"/>
              </a:lnSpc>
              <a:spcBef>
                <a:spcPct val="20000"/>
              </a:spcBef>
              <a:spcAft>
                <a:spcPts val="300"/>
              </a:spcAft>
              <a:buClr>
                <a:srgbClr val="C00000">
                  <a:lumMod val="75000"/>
                </a:srgbClr>
              </a:buClr>
              <a:buSzPct val="130000"/>
              <a:buFont typeface="Arial" panose="020B0604020202020204" pitchFamily="34" charset="0"/>
              <a:buChar char="•"/>
              <a:tabLst/>
              <a:defRPr/>
            </a:pPr>
            <a:r>
              <a:rPr lang="it-IT" sz="4900" b="1" dirty="0">
                <a:solidFill>
                  <a:schemeClr val="accent6">
                    <a:lumMod val="75000"/>
                  </a:schemeClr>
                </a:solidFill>
                <a:effectLst>
                  <a:outerShdw blurRad="38100" dist="38100" dir="2700000" sx="1000" sy="1000" algn="tl">
                    <a:srgbClr val="000000"/>
                  </a:outerShdw>
                </a:effectLst>
              </a:rPr>
              <a:t>classe 7/S – LM 7 - Biotecnologie agrarie;</a:t>
            </a:r>
          </a:p>
          <a:p>
            <a:pPr marL="457200" marR="0" lvl="0" indent="-457200" algn="l" defTabSz="914400" rtl="0" eaLnBrk="1" fontAlgn="auto" latinLnBrk="0" hangingPunct="1">
              <a:lnSpc>
                <a:spcPct val="100000"/>
              </a:lnSpc>
              <a:spcBef>
                <a:spcPct val="20000"/>
              </a:spcBef>
              <a:spcAft>
                <a:spcPts val="300"/>
              </a:spcAft>
              <a:buClr>
                <a:srgbClr val="C00000">
                  <a:lumMod val="75000"/>
                </a:srgbClr>
              </a:buClr>
              <a:buSzPct val="130000"/>
              <a:buFont typeface="Arial" panose="020B0604020202020204" pitchFamily="34" charset="0"/>
              <a:buChar char="•"/>
              <a:tabLst/>
              <a:defRPr/>
            </a:pPr>
            <a:r>
              <a:rPr lang="it-IT" sz="4900" b="1" dirty="0">
                <a:solidFill>
                  <a:schemeClr val="accent6">
                    <a:lumMod val="75000"/>
                  </a:schemeClr>
                </a:solidFill>
                <a:effectLst>
                  <a:outerShdw blurRad="38100" dist="38100" dir="2700000" sx="1000" sy="1000" algn="tl">
                    <a:srgbClr val="000000"/>
                  </a:outerShdw>
                </a:effectLst>
              </a:rPr>
              <a:t>classe 8/S - LM 8 - Biotecnologie industriali;</a:t>
            </a:r>
          </a:p>
          <a:p>
            <a:pPr marL="457200" marR="0" lvl="0" indent="-457200" algn="l" defTabSz="914400" rtl="0" eaLnBrk="1" fontAlgn="auto" latinLnBrk="0" hangingPunct="1">
              <a:lnSpc>
                <a:spcPct val="100000"/>
              </a:lnSpc>
              <a:spcBef>
                <a:spcPct val="20000"/>
              </a:spcBef>
              <a:spcAft>
                <a:spcPts val="300"/>
              </a:spcAft>
              <a:buClr>
                <a:srgbClr val="C00000">
                  <a:lumMod val="75000"/>
                </a:srgbClr>
              </a:buClr>
              <a:buSzPct val="130000"/>
              <a:buFont typeface="Arial" panose="020B0604020202020204" pitchFamily="34" charset="0"/>
              <a:buChar char="•"/>
              <a:tabLst/>
              <a:defRPr/>
            </a:pPr>
            <a:r>
              <a:rPr lang="it-IT" sz="4900" b="1" dirty="0">
                <a:solidFill>
                  <a:schemeClr val="accent6">
                    <a:lumMod val="75000"/>
                  </a:schemeClr>
                </a:solidFill>
                <a:effectLst>
                  <a:outerShdw blurRad="38100" dist="38100" dir="2700000" sx="1000" sy="1000" algn="tl">
                    <a:srgbClr val="000000"/>
                  </a:outerShdw>
                </a:effectLst>
              </a:rPr>
              <a:t>classe 9/S – LM 9 - Biotecnologie mediche, veterinarie e farmaceutiche;</a:t>
            </a:r>
          </a:p>
          <a:p>
            <a:pPr marL="457200" marR="0" lvl="0" indent="-457200" algn="l" defTabSz="914400" rtl="0" eaLnBrk="1" fontAlgn="auto" latinLnBrk="0" hangingPunct="1">
              <a:lnSpc>
                <a:spcPct val="100000"/>
              </a:lnSpc>
              <a:spcBef>
                <a:spcPct val="20000"/>
              </a:spcBef>
              <a:spcAft>
                <a:spcPts val="300"/>
              </a:spcAft>
              <a:buClr>
                <a:srgbClr val="C00000">
                  <a:lumMod val="75000"/>
                </a:srgbClr>
              </a:buClr>
              <a:buSzPct val="130000"/>
              <a:buFont typeface="Arial" panose="020B0604020202020204" pitchFamily="34" charset="0"/>
              <a:buChar char="•"/>
              <a:tabLst/>
              <a:defRPr/>
            </a:pPr>
            <a:r>
              <a:rPr lang="it-IT" sz="4900" b="1" dirty="0">
                <a:solidFill>
                  <a:schemeClr val="accent6">
                    <a:lumMod val="75000"/>
                  </a:schemeClr>
                </a:solidFill>
                <a:effectLst>
                  <a:outerShdw blurRad="38100" dist="38100" dir="2700000" sx="1000" sy="1000" algn="tl">
                    <a:srgbClr val="000000"/>
                  </a:outerShdw>
                </a:effectLst>
              </a:rPr>
              <a:t>classe 69/S – LM 61 - Scienze della nutrizione umana;</a:t>
            </a:r>
          </a:p>
          <a:p>
            <a:pPr marL="457200" marR="0" lvl="0" indent="-457200" algn="l" defTabSz="914400" rtl="0" eaLnBrk="1" fontAlgn="auto" latinLnBrk="0" hangingPunct="1">
              <a:lnSpc>
                <a:spcPct val="100000"/>
              </a:lnSpc>
              <a:spcBef>
                <a:spcPct val="20000"/>
              </a:spcBef>
              <a:spcAft>
                <a:spcPts val="300"/>
              </a:spcAft>
              <a:buClr>
                <a:srgbClr val="C00000">
                  <a:lumMod val="75000"/>
                </a:srgbClr>
              </a:buClr>
              <a:buSzPct val="130000"/>
              <a:buFont typeface="Arial" panose="020B0604020202020204" pitchFamily="34" charset="0"/>
              <a:buChar char="•"/>
              <a:tabLst/>
              <a:defRPr/>
            </a:pPr>
            <a:r>
              <a:rPr lang="it-IT" sz="4900" b="1" dirty="0">
                <a:solidFill>
                  <a:schemeClr val="accent6">
                    <a:lumMod val="75000"/>
                  </a:schemeClr>
                </a:solidFill>
                <a:effectLst>
                  <a:outerShdw blurRad="38100" dist="38100" dir="2700000" sx="1000" sy="1000" algn="tl">
                    <a:srgbClr val="000000"/>
                  </a:outerShdw>
                </a:effectLst>
              </a:rPr>
              <a:t>classe 82/S - LM 75 - Scienze e tecnologie per l’ambiente e il territorio.</a:t>
            </a:r>
          </a:p>
          <a:p>
            <a:pPr marL="0" marR="0" lvl="0" indent="0" algn="l" defTabSz="914400" rtl="0" eaLnBrk="1" fontAlgn="auto" latinLnBrk="0" hangingPunct="1">
              <a:lnSpc>
                <a:spcPct val="100000"/>
              </a:lnSpc>
              <a:spcBef>
                <a:spcPct val="20000"/>
              </a:spcBef>
              <a:spcAft>
                <a:spcPts val="300"/>
              </a:spcAft>
              <a:buClr>
                <a:srgbClr val="C00000">
                  <a:lumMod val="75000"/>
                </a:srgbClr>
              </a:buClr>
              <a:buSzPct val="130000"/>
              <a:buFont typeface="Georgia" pitchFamily="18" charset="0"/>
              <a:buNone/>
              <a:tabLst/>
              <a:defRPr/>
            </a:pPr>
            <a:endParaRPr lang="it-IT" sz="4900" b="1" dirty="0">
              <a:solidFill>
                <a:schemeClr val="accent6">
                  <a:lumMod val="75000"/>
                </a:schemeClr>
              </a:solidFill>
              <a:effectLst>
                <a:outerShdw blurRad="38100" dist="38100" dir="2700000" sx="1000" sy="1000" algn="tl">
                  <a:srgbClr val="000000"/>
                </a:outerShdw>
              </a:effectLst>
            </a:endParaRPr>
          </a:p>
          <a:p>
            <a:pPr marL="0" marR="0" lvl="0" indent="0" algn="l" defTabSz="914400" rtl="0" eaLnBrk="1" fontAlgn="auto" latinLnBrk="0" hangingPunct="1">
              <a:lnSpc>
                <a:spcPct val="100000"/>
              </a:lnSpc>
              <a:spcBef>
                <a:spcPct val="20000"/>
              </a:spcBef>
              <a:spcAft>
                <a:spcPts val="300"/>
              </a:spcAft>
              <a:buClr>
                <a:srgbClr val="C00000">
                  <a:lumMod val="75000"/>
                </a:srgbClr>
              </a:buClr>
              <a:buSzPct val="130000"/>
              <a:buFont typeface="Georgia" pitchFamily="18" charset="0"/>
              <a:buNone/>
              <a:tabLst/>
              <a:defRPr/>
            </a:pPr>
            <a:r>
              <a:rPr lang="it-IT" sz="4900" b="1" dirty="0">
                <a:solidFill>
                  <a:schemeClr val="accent6">
                    <a:lumMod val="75000"/>
                  </a:schemeClr>
                </a:solidFill>
                <a:effectLst>
                  <a:outerShdw blurRad="38100" dist="38100" dir="2700000" sx="1000" sy="1000" algn="tl">
                    <a:srgbClr val="000000"/>
                  </a:outerShdw>
                </a:effectLst>
              </a:rPr>
              <a:t>Per l'ammissione all'esame di Stato alla sez. B è richiesto il possesso della laurea in una delle seguenti classi:</a:t>
            </a:r>
          </a:p>
          <a:p>
            <a:pPr marL="457200" indent="-457200" fontAlgn="auto">
              <a:buClr>
                <a:srgbClr val="C00000">
                  <a:lumMod val="75000"/>
                </a:srgbClr>
              </a:buClr>
              <a:buFont typeface="Arial" panose="020B0604020202020204" pitchFamily="34" charset="0"/>
              <a:buChar char="•"/>
            </a:pPr>
            <a:r>
              <a:rPr lang="it-IT" sz="4900" b="1" dirty="0">
                <a:solidFill>
                  <a:schemeClr val="accent6">
                    <a:lumMod val="75000"/>
                  </a:schemeClr>
                </a:solidFill>
                <a:effectLst>
                  <a:outerShdw blurRad="38100" dist="38100" dir="2700000" sx="1000" sy="1000" algn="tl">
                    <a:srgbClr val="000000"/>
                  </a:outerShdw>
                </a:effectLst>
              </a:rPr>
              <a:t>Classe 1 – L 2 - Biotecnologie;</a:t>
            </a:r>
          </a:p>
          <a:p>
            <a:pPr marL="457200" indent="-457200" fontAlgn="auto">
              <a:buClr>
                <a:srgbClr val="C00000">
                  <a:lumMod val="75000"/>
                </a:srgbClr>
              </a:buClr>
              <a:buFont typeface="Arial" panose="020B0604020202020204" pitchFamily="34" charset="0"/>
              <a:buChar char="•"/>
            </a:pPr>
            <a:r>
              <a:rPr lang="it-IT" sz="4900" b="1" dirty="0">
                <a:solidFill>
                  <a:schemeClr val="accent6">
                    <a:lumMod val="75000"/>
                  </a:schemeClr>
                </a:solidFill>
                <a:effectLst>
                  <a:outerShdw blurRad="38100" dist="38100" dir="2700000" sx="1000" sy="1000" algn="tl">
                    <a:srgbClr val="000000"/>
                  </a:outerShdw>
                </a:effectLst>
              </a:rPr>
              <a:t>Classe 12 – L 13 - Scienze biologiche;</a:t>
            </a:r>
          </a:p>
          <a:p>
            <a:pPr marL="457200" indent="-457200" fontAlgn="auto">
              <a:buClr>
                <a:srgbClr val="C00000">
                  <a:lumMod val="75000"/>
                </a:srgbClr>
              </a:buClr>
              <a:buFont typeface="Arial" panose="020B0604020202020204" pitchFamily="34" charset="0"/>
              <a:buChar char="•"/>
            </a:pPr>
            <a:r>
              <a:rPr lang="it-IT" sz="4900" b="1" dirty="0">
                <a:solidFill>
                  <a:schemeClr val="accent6">
                    <a:lumMod val="75000"/>
                  </a:schemeClr>
                </a:solidFill>
                <a:effectLst>
                  <a:outerShdw blurRad="38100" dist="38100" dir="2700000" sx="1000" sy="1000" algn="tl">
                    <a:srgbClr val="000000"/>
                  </a:outerShdw>
                </a:effectLst>
              </a:rPr>
              <a:t>Classe 27 - L 32 - Scienze e tecnologie per l’ambiente e la natura.</a:t>
            </a:r>
          </a:p>
          <a:p>
            <a:pPr marL="0" marR="0" lvl="0" indent="0" algn="l" defTabSz="914400" rtl="0" eaLnBrk="1" fontAlgn="auto" latinLnBrk="0" hangingPunct="1">
              <a:lnSpc>
                <a:spcPct val="100000"/>
              </a:lnSpc>
              <a:spcBef>
                <a:spcPct val="20000"/>
              </a:spcBef>
              <a:spcAft>
                <a:spcPts val="300"/>
              </a:spcAft>
              <a:buClr>
                <a:srgbClr val="C00000">
                  <a:lumMod val="75000"/>
                </a:srgbClr>
              </a:buClr>
              <a:buSzPct val="130000"/>
              <a:buFont typeface="Georgia" pitchFamily="18" charset="0"/>
              <a:buNone/>
              <a:tabLst/>
              <a:defRPr/>
            </a:pPr>
            <a:endParaRPr kumimoji="0" lang="it-IT" sz="2200" b="0" i="0" u="none" strike="noStrike" kern="1200" cap="none" spc="0" normalizeH="0" baseline="0" noProof="0" dirty="0">
              <a:ln>
                <a:noFill/>
              </a:ln>
              <a:solidFill>
                <a:srgbClr val="09213B"/>
              </a:solidFill>
              <a:effectLst/>
              <a:uLnTx/>
              <a:uFillTx/>
              <a:latin typeface="Trebuchet MS"/>
              <a:ea typeface="+mn-ea"/>
              <a:cs typeface="+mn-cs"/>
            </a:endParaRPr>
          </a:p>
        </p:txBody>
      </p:sp>
      <p:pic>
        <p:nvPicPr>
          <p:cNvPr id="6" name="Immagine 5">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7" name="Rettangolo 6">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2811413560"/>
      </p:ext>
    </p:extLst>
  </p:cSld>
  <p:clrMapOvr>
    <a:masterClrMapping/>
  </p:clrMapOvr>
  <p:transition advTm="67859">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1CDC7-590C-770B-D1DF-B5921705C2EF}"/>
            </a:ext>
          </a:extLst>
        </p:cNvPr>
        <p:cNvGrpSpPr/>
        <p:nvPr/>
      </p:nvGrpSpPr>
      <p:grpSpPr>
        <a:xfrm>
          <a:off x="0" y="0"/>
          <a:ext cx="0" cy="0"/>
          <a:chOff x="0" y="0"/>
          <a:chExt cx="0" cy="0"/>
        </a:xfrm>
      </p:grpSpPr>
      <p:sp>
        <p:nvSpPr>
          <p:cNvPr id="2073" name="Text Box 25">
            <a:extLst>
              <a:ext uri="{FF2B5EF4-FFF2-40B4-BE49-F238E27FC236}">
                <a16:creationId xmlns:a16="http://schemas.microsoft.com/office/drawing/2014/main" id="{7ED5A913-1C6F-B4C6-5211-81C48E0F144E}"/>
              </a:ext>
            </a:extLst>
          </p:cNvPr>
          <p:cNvSpPr txBox="1">
            <a:spLocks noChangeArrowheads="1"/>
          </p:cNvSpPr>
          <p:nvPr/>
        </p:nvSpPr>
        <p:spPr bwMode="auto">
          <a:xfrm>
            <a:off x="3995936" y="3913813"/>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4" name="CasellaDiTesto 3">
            <a:extLst>
              <a:ext uri="{FF2B5EF4-FFF2-40B4-BE49-F238E27FC236}">
                <a16:creationId xmlns:a16="http://schemas.microsoft.com/office/drawing/2014/main" id="{504178A0-9AC6-F587-8A22-E9C4D2459496}"/>
              </a:ext>
            </a:extLst>
          </p:cNvPr>
          <p:cNvSpPr txBox="1"/>
          <p:nvPr/>
        </p:nvSpPr>
        <p:spPr>
          <a:xfrm>
            <a:off x="1691680" y="1674544"/>
            <a:ext cx="5715000" cy="523220"/>
          </a:xfrm>
          <a:prstGeom prst="rect">
            <a:avLst/>
          </a:prstGeom>
          <a:noFill/>
        </p:spPr>
        <p:txBody>
          <a:bodyPr wrap="square">
            <a:spAutoFit/>
          </a:bodyPr>
          <a:lstStyle/>
          <a:p>
            <a:pPr marL="182880" marR="0" lvl="0" indent="0" algn="ctr" defTabSz="914400" rtl="0" eaLnBrk="1" fontAlgn="auto" latinLnBrk="0" hangingPunct="1">
              <a:lnSpc>
                <a:spcPct val="100000"/>
              </a:lnSpc>
              <a:spcBef>
                <a:spcPts val="0"/>
              </a:spcBef>
              <a:spcAft>
                <a:spcPts val="0"/>
              </a:spcAft>
              <a:buClrTx/>
              <a:buSzTx/>
              <a:buFontTx/>
              <a:buNone/>
              <a:tabLst/>
              <a:defRPr/>
            </a:pPr>
            <a:r>
              <a:rPr lang="it-IT" sz="2800" b="1" i="1" dirty="0">
                <a:solidFill>
                  <a:srgbClr val="FF3300"/>
                </a:solidFill>
                <a:effectLst>
                  <a:outerShdw blurRad="38100" dist="38100" dir="2700000" algn="tl">
                    <a:srgbClr val="000000"/>
                  </a:outerShdw>
                </a:effectLst>
                <a:latin typeface="Arial" panose="020B0604020202020204" pitchFamily="34" charset="0"/>
              </a:rPr>
              <a:t>2 - ESAME DI STATO</a:t>
            </a:r>
          </a:p>
        </p:txBody>
      </p:sp>
      <p:sp>
        <p:nvSpPr>
          <p:cNvPr id="7" name="CasellaDiTesto 6">
            <a:extLst>
              <a:ext uri="{FF2B5EF4-FFF2-40B4-BE49-F238E27FC236}">
                <a16:creationId xmlns:a16="http://schemas.microsoft.com/office/drawing/2014/main" id="{D6968189-BBFE-6C2D-CDF0-3B7A989404F4}"/>
              </a:ext>
            </a:extLst>
          </p:cNvPr>
          <p:cNvSpPr txBox="1"/>
          <p:nvPr/>
        </p:nvSpPr>
        <p:spPr>
          <a:xfrm>
            <a:off x="1835696" y="2944187"/>
            <a:ext cx="5715000" cy="1815882"/>
          </a:xfrm>
          <a:prstGeom prst="rect">
            <a:avLst/>
          </a:prstGeom>
          <a:noFill/>
        </p:spPr>
        <p:txBody>
          <a:bodyPr wrap="square">
            <a:spAutoFit/>
          </a:bodyPr>
          <a:lstStyle/>
          <a:p>
            <a:pPr marL="0" marR="0" lvl="0" indent="0" algn="ctr" defTabSz="914400" rtl="0" eaLnBrk="1" fontAlgn="auto" latinLnBrk="0" hangingPunct="1">
              <a:lnSpc>
                <a:spcPct val="100000"/>
              </a:lnSpc>
              <a:spcBef>
                <a:spcPct val="20000"/>
              </a:spcBef>
              <a:spcAft>
                <a:spcPts val="300"/>
              </a:spcAft>
              <a:buClr>
                <a:srgbClr val="C00000">
                  <a:lumMod val="75000"/>
                </a:srgbClr>
              </a:buClr>
              <a:buSzPct val="130000"/>
              <a:buFont typeface="Georgia" pitchFamily="18" charset="0"/>
              <a:buNone/>
              <a:tabLst/>
              <a:defRPr/>
            </a:pPr>
            <a:r>
              <a:rPr lang="it-IT" sz="2800" b="1" dirty="0">
                <a:solidFill>
                  <a:schemeClr val="accent6">
                    <a:lumMod val="75000"/>
                  </a:schemeClr>
                </a:solidFill>
                <a:effectLst>
                  <a:outerShdw blurRad="38100" dist="38100" dir="2700000" algn="tl">
                    <a:srgbClr val="000000"/>
                  </a:outerShdw>
                </a:effectLst>
                <a:ea typeface="+mn-ea"/>
              </a:rPr>
              <a:t>Ai sensi degli artt. 32 e 33 del DPR 328/2001, l'iscrizione all’ordine è subordinata al superamento di apposito esame di Stato.</a:t>
            </a:r>
          </a:p>
        </p:txBody>
      </p:sp>
      <p:pic>
        <p:nvPicPr>
          <p:cNvPr id="5" name="Immagine 4">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3086940912"/>
      </p:ext>
    </p:extLst>
  </p:cSld>
  <p:clrMapOvr>
    <a:masterClrMapping/>
  </p:clrMapOvr>
  <p:transition advTm="67859">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5C843-6300-2AC8-AD5E-883B62EB23FB}"/>
            </a:ext>
          </a:extLst>
        </p:cNvPr>
        <p:cNvGrpSpPr/>
        <p:nvPr/>
      </p:nvGrpSpPr>
      <p:grpSpPr>
        <a:xfrm>
          <a:off x="0" y="0"/>
          <a:ext cx="0" cy="0"/>
          <a:chOff x="0" y="0"/>
          <a:chExt cx="0" cy="0"/>
        </a:xfrm>
      </p:grpSpPr>
      <p:sp>
        <p:nvSpPr>
          <p:cNvPr id="2073" name="Text Box 25">
            <a:extLst>
              <a:ext uri="{FF2B5EF4-FFF2-40B4-BE49-F238E27FC236}">
                <a16:creationId xmlns:a16="http://schemas.microsoft.com/office/drawing/2014/main" id="{31F2AA4B-F86B-38AB-31A0-0D9CC13DA92E}"/>
              </a:ext>
            </a:extLst>
          </p:cNvPr>
          <p:cNvSpPr txBox="1">
            <a:spLocks noChangeArrowheads="1"/>
          </p:cNvSpPr>
          <p:nvPr/>
        </p:nvSpPr>
        <p:spPr bwMode="auto">
          <a:xfrm>
            <a:off x="4380526" y="3900298"/>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4" name="CasellaDiTesto 3">
            <a:extLst>
              <a:ext uri="{FF2B5EF4-FFF2-40B4-BE49-F238E27FC236}">
                <a16:creationId xmlns:a16="http://schemas.microsoft.com/office/drawing/2014/main" id="{F5B0B54B-F633-EA11-5697-97A64C386C2A}"/>
              </a:ext>
            </a:extLst>
          </p:cNvPr>
          <p:cNvSpPr txBox="1"/>
          <p:nvPr/>
        </p:nvSpPr>
        <p:spPr>
          <a:xfrm>
            <a:off x="1258484" y="1662701"/>
            <a:ext cx="6840760" cy="2185214"/>
          </a:xfrm>
          <a:prstGeom prst="rect">
            <a:avLst/>
          </a:prstGeom>
          <a:noFill/>
        </p:spPr>
        <p:txBody>
          <a:bodyPr wrap="square">
            <a:spAutoFit/>
          </a:bodyPr>
          <a:lstStyle/>
          <a:p>
            <a:pPr marL="182880" marR="0" lvl="0" indent="0" algn="ctr" defTabSz="914400" rtl="0" eaLnBrk="1" fontAlgn="auto" latinLnBrk="0" hangingPunct="1">
              <a:lnSpc>
                <a:spcPct val="100000"/>
              </a:lnSpc>
              <a:spcBef>
                <a:spcPts val="0"/>
              </a:spcBef>
              <a:spcAft>
                <a:spcPts val="0"/>
              </a:spcAft>
              <a:buClrTx/>
              <a:buSzTx/>
              <a:buFontTx/>
              <a:buNone/>
              <a:tabLst/>
              <a:defRPr/>
            </a:pPr>
            <a:r>
              <a:rPr lang="it-IT" sz="2800" b="1" i="1" dirty="0">
                <a:solidFill>
                  <a:srgbClr val="FF3300"/>
                </a:solidFill>
                <a:effectLst>
                  <a:outerShdw blurRad="38100" dist="38100" dir="2700000" algn="tl">
                    <a:srgbClr val="000000"/>
                  </a:outerShdw>
                </a:effectLst>
                <a:latin typeface="Arial" panose="020B0604020202020204" pitchFamily="34" charset="0"/>
              </a:rPr>
              <a:t>3- TITOLO GIURIDICO PER L’ESERCIZIO DELLA PROFESSIONE</a:t>
            </a:r>
          </a:p>
          <a:p>
            <a:pPr marL="182880" marR="0" lvl="0" indent="0" algn="ctr" defTabSz="914400" rtl="0" eaLnBrk="1" fontAlgn="auto" latinLnBrk="0" hangingPunct="1">
              <a:lnSpc>
                <a:spcPct val="100000"/>
              </a:lnSpc>
              <a:spcBef>
                <a:spcPts val="0"/>
              </a:spcBef>
              <a:spcAft>
                <a:spcPts val="0"/>
              </a:spcAft>
              <a:buClrTx/>
              <a:buSzTx/>
              <a:buFontTx/>
              <a:buNone/>
              <a:tabLst/>
              <a:defRPr/>
            </a:pPr>
            <a:endParaRPr lang="it-IT" sz="2000" b="1" i="1" dirty="0">
              <a:solidFill>
                <a:srgbClr val="FF3300"/>
              </a:solidFill>
              <a:effectLst>
                <a:outerShdw blurRad="38100" dist="38100" dir="2700000" algn="tl">
                  <a:srgbClr val="000000"/>
                </a:outerShdw>
              </a:effectLst>
              <a:latin typeface="Arial" panose="020B0604020202020204" pitchFamily="34" charset="0"/>
            </a:endParaRPr>
          </a:p>
          <a:p>
            <a:pPr marL="182880" marR="0" lvl="0" indent="0" algn="ctr" defTabSz="914400" rtl="0" eaLnBrk="1" fontAlgn="auto" latinLnBrk="0" hangingPunct="1">
              <a:lnSpc>
                <a:spcPct val="100000"/>
              </a:lnSpc>
              <a:spcBef>
                <a:spcPts val="0"/>
              </a:spcBef>
              <a:spcAft>
                <a:spcPts val="0"/>
              </a:spcAft>
              <a:buClrTx/>
              <a:buSzTx/>
              <a:buFontTx/>
              <a:buNone/>
              <a:tabLst/>
              <a:defRPr/>
            </a:pPr>
            <a:r>
              <a:rPr lang="it-IT" sz="2000" b="1" i="1" dirty="0">
                <a:solidFill>
                  <a:srgbClr val="FF3300"/>
                </a:solidFill>
                <a:effectLst>
                  <a:outerShdw blurRad="38100" dist="38100" dir="2700000" algn="tl">
                    <a:srgbClr val="000000"/>
                  </a:outerShdw>
                </a:effectLst>
                <a:latin typeface="Arial" panose="020B0604020202020204" pitchFamily="34" charset="0"/>
              </a:rPr>
              <a:t>Art. 2 Legge 396/67</a:t>
            </a:r>
          </a:p>
          <a:p>
            <a:pPr marL="182880" marR="0" lvl="0" indent="0" algn="ctr" defTabSz="914400" rtl="0" eaLnBrk="1" fontAlgn="auto" latinLnBrk="0" hangingPunct="1">
              <a:lnSpc>
                <a:spcPct val="100000"/>
              </a:lnSpc>
              <a:spcBef>
                <a:spcPts val="0"/>
              </a:spcBef>
              <a:spcAft>
                <a:spcPts val="0"/>
              </a:spcAft>
              <a:buClrTx/>
              <a:buSzTx/>
              <a:buFontTx/>
              <a:buNone/>
              <a:tabLst/>
              <a:defRPr/>
            </a:pPr>
            <a:r>
              <a:rPr lang="it-IT" sz="2000" b="1" i="1" dirty="0">
                <a:solidFill>
                  <a:srgbClr val="FF3300"/>
                </a:solidFill>
                <a:effectLst>
                  <a:outerShdw blurRad="38100" dist="38100" dir="2700000" algn="tl">
                    <a:srgbClr val="000000"/>
                  </a:outerShdw>
                </a:effectLst>
                <a:latin typeface="Arial" panose="020B0604020202020204" pitchFamily="34" charset="0"/>
              </a:rPr>
              <a:t>art. 5, comma 2 del D. lgs. </a:t>
            </a:r>
            <a:r>
              <a:rPr lang="it-IT" sz="2000" b="1" i="1" dirty="0" err="1">
                <a:solidFill>
                  <a:srgbClr val="FF3300"/>
                </a:solidFill>
                <a:effectLst>
                  <a:outerShdw blurRad="38100" dist="38100" dir="2700000" algn="tl">
                    <a:srgbClr val="000000"/>
                  </a:outerShdw>
                </a:effectLst>
                <a:latin typeface="Arial" panose="020B0604020202020204" pitchFamily="34" charset="0"/>
              </a:rPr>
              <a:t>CpS</a:t>
            </a:r>
            <a:r>
              <a:rPr lang="it-IT" sz="2000" b="1" i="1" dirty="0">
                <a:solidFill>
                  <a:srgbClr val="FF3300"/>
                </a:solidFill>
                <a:effectLst>
                  <a:outerShdw blurRad="38100" dist="38100" dir="2700000" algn="tl">
                    <a:srgbClr val="000000"/>
                  </a:outerShdw>
                </a:effectLst>
                <a:latin typeface="Arial" panose="020B0604020202020204" pitchFamily="34" charset="0"/>
              </a:rPr>
              <a:t> 233/1946, come modificato dall’art. 4 della legge 3/2018</a:t>
            </a:r>
          </a:p>
        </p:txBody>
      </p:sp>
      <p:sp>
        <p:nvSpPr>
          <p:cNvPr id="3" name="CasellaDiTesto 2">
            <a:extLst>
              <a:ext uri="{FF2B5EF4-FFF2-40B4-BE49-F238E27FC236}">
                <a16:creationId xmlns:a16="http://schemas.microsoft.com/office/drawing/2014/main" id="{4E762987-2409-B08F-ED31-4E50A205839B}"/>
              </a:ext>
            </a:extLst>
          </p:cNvPr>
          <p:cNvSpPr txBox="1"/>
          <p:nvPr/>
        </p:nvSpPr>
        <p:spPr>
          <a:xfrm>
            <a:off x="1631038" y="4005064"/>
            <a:ext cx="6361342" cy="1940531"/>
          </a:xfrm>
          <a:prstGeom prst="rect">
            <a:avLst/>
          </a:prstGeom>
          <a:noFill/>
        </p:spPr>
        <p:txBody>
          <a:bodyPr wrap="square">
            <a:spAutoFit/>
          </a:bodyPr>
          <a:lstStyle/>
          <a:p>
            <a:pPr marL="0" marR="0" lvl="0" indent="0" algn="ctr" defTabSz="914400" rtl="0" eaLnBrk="1" fontAlgn="auto" latinLnBrk="0" hangingPunct="1">
              <a:lnSpc>
                <a:spcPct val="100000"/>
              </a:lnSpc>
              <a:spcBef>
                <a:spcPct val="20000"/>
              </a:spcBef>
              <a:spcAft>
                <a:spcPts val="300"/>
              </a:spcAft>
              <a:buClr>
                <a:srgbClr val="C00000">
                  <a:lumMod val="75000"/>
                </a:srgbClr>
              </a:buClr>
              <a:buSzPct val="130000"/>
              <a:buFont typeface="Georgia" pitchFamily="18" charset="0"/>
              <a:buNone/>
              <a:tabLst/>
              <a:defRPr/>
            </a:pPr>
            <a:r>
              <a:rPr lang="it-IT" sz="2800" b="1" dirty="0">
                <a:solidFill>
                  <a:schemeClr val="accent6">
                    <a:lumMod val="75000"/>
                  </a:schemeClr>
                </a:solidFill>
                <a:effectLst>
                  <a:outerShdw blurRad="38100" dist="38100" dir="2700000" sx="1000" sy="1000" algn="tl">
                    <a:srgbClr val="000000"/>
                  </a:outerShdw>
                </a:effectLst>
                <a:ea typeface="+mn-ea"/>
              </a:rPr>
              <a:t>Obbligatorietà dell’iscrizione nell’albo</a:t>
            </a:r>
          </a:p>
          <a:p>
            <a:pPr marL="0" marR="0" lvl="0" indent="0" algn="ctr" defTabSz="914400" rtl="0" eaLnBrk="1" fontAlgn="auto" latinLnBrk="0" hangingPunct="1">
              <a:lnSpc>
                <a:spcPct val="100000"/>
              </a:lnSpc>
              <a:spcBef>
                <a:spcPct val="20000"/>
              </a:spcBef>
              <a:spcAft>
                <a:spcPts val="300"/>
              </a:spcAft>
              <a:buClr>
                <a:srgbClr val="C00000">
                  <a:lumMod val="75000"/>
                </a:srgbClr>
              </a:buClr>
              <a:buSzPct val="130000"/>
              <a:buFont typeface="Georgia" pitchFamily="18" charset="0"/>
              <a:buNone/>
              <a:tabLst/>
              <a:defRPr/>
            </a:pPr>
            <a:r>
              <a:rPr lang="it-IT" sz="2800" b="1" dirty="0">
                <a:solidFill>
                  <a:schemeClr val="accent6">
                    <a:lumMod val="75000"/>
                  </a:schemeClr>
                </a:solidFill>
                <a:effectLst>
                  <a:outerShdw blurRad="38100" dist="38100" dir="2700000" sx="1000" sy="1000" algn="tl">
                    <a:srgbClr val="000000"/>
                  </a:outerShdw>
                </a:effectLst>
                <a:ea typeface="+mn-ea"/>
              </a:rPr>
              <a:t>“Per l’esercizio della professione di biologo è obbligatoria l’iscrizione nell’albo”</a:t>
            </a:r>
          </a:p>
        </p:txBody>
      </p:sp>
      <p:pic>
        <p:nvPicPr>
          <p:cNvPr id="5" name="Immagine 4">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3394299263"/>
      </p:ext>
    </p:extLst>
  </p:cSld>
  <p:clrMapOvr>
    <a:masterClrMapping/>
  </p:clrMapOvr>
  <p:transition advTm="67859">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A3813-C17C-3AD6-AA20-31A2CA1DD6A0}"/>
            </a:ext>
          </a:extLst>
        </p:cNvPr>
        <p:cNvGrpSpPr/>
        <p:nvPr/>
      </p:nvGrpSpPr>
      <p:grpSpPr>
        <a:xfrm>
          <a:off x="0" y="0"/>
          <a:ext cx="0" cy="0"/>
          <a:chOff x="0" y="0"/>
          <a:chExt cx="0" cy="0"/>
        </a:xfrm>
      </p:grpSpPr>
      <p:sp>
        <p:nvSpPr>
          <p:cNvPr id="2072" name="Text Box 24">
            <a:extLst>
              <a:ext uri="{FF2B5EF4-FFF2-40B4-BE49-F238E27FC236}">
                <a16:creationId xmlns:a16="http://schemas.microsoft.com/office/drawing/2014/main" id="{9D865731-A9BD-2CEE-4DC3-97E67AC1302E}"/>
              </a:ext>
            </a:extLst>
          </p:cNvPr>
          <p:cNvSpPr txBox="1">
            <a:spLocks noChangeArrowheads="1"/>
          </p:cNvSpPr>
          <p:nvPr/>
        </p:nvSpPr>
        <p:spPr bwMode="auto">
          <a:xfrm>
            <a:off x="179512" y="1602124"/>
            <a:ext cx="9144000" cy="1200329"/>
          </a:xfrm>
          <a:prstGeom prst="rect">
            <a:avLst/>
          </a:prstGeom>
          <a:noFill/>
          <a:ln>
            <a:noFill/>
          </a:ln>
          <a:effec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altLang="it-IT" sz="36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rPr>
              <a:t>Legge sulle lauree abilitanti</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altLang="it-IT" sz="18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rPr>
              <a:t>Legge 8 novembre 2021, n. 163</a:t>
            </a:r>
          </a:p>
          <a:p>
            <a:pPr marL="0" marR="0" lvl="0" indent="0" algn="ctr" defTabSz="914400" rtl="0" eaLnBrk="1" fontAlgn="base" latinLnBrk="0" hangingPunct="1">
              <a:lnSpc>
                <a:spcPct val="100000"/>
              </a:lnSpc>
              <a:spcBef>
                <a:spcPct val="0"/>
              </a:spcBef>
              <a:spcAft>
                <a:spcPct val="0"/>
              </a:spcAft>
              <a:buClrTx/>
              <a:buSzTx/>
              <a:buFontTx/>
              <a:buNone/>
              <a:tabLst/>
              <a:defRPr/>
            </a:pPr>
            <a:r>
              <a:rPr lang="it-IT" altLang="it-IT" b="1" i="1" dirty="0">
                <a:solidFill>
                  <a:srgbClr val="FF3300"/>
                </a:solidFill>
                <a:effectLst>
                  <a:outerShdw blurRad="38100" dist="38100" dir="2700000" algn="tl">
                    <a:srgbClr val="000000"/>
                  </a:outerShdw>
                </a:effectLst>
                <a:latin typeface="Arial" panose="020B0604020202020204" pitchFamily="34" charset="0"/>
              </a:rPr>
              <a:t>Pubblicato in G.U. n. 276 del 19/11/2021</a:t>
            </a:r>
            <a:endParaRPr kumimoji="0" lang="it-IT" altLang="it-IT" sz="18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endParaRPr>
          </a:p>
        </p:txBody>
      </p:sp>
      <p:sp>
        <p:nvSpPr>
          <p:cNvPr id="2073" name="Text Box 25">
            <a:extLst>
              <a:ext uri="{FF2B5EF4-FFF2-40B4-BE49-F238E27FC236}">
                <a16:creationId xmlns:a16="http://schemas.microsoft.com/office/drawing/2014/main" id="{1E23AD82-4D92-2AF4-AF6B-4075E5B3D129}"/>
              </a:ext>
            </a:extLst>
          </p:cNvPr>
          <p:cNvSpPr txBox="1">
            <a:spLocks noChangeArrowheads="1"/>
          </p:cNvSpPr>
          <p:nvPr/>
        </p:nvSpPr>
        <p:spPr bwMode="auto">
          <a:xfrm>
            <a:off x="3995936" y="3913813"/>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3" name="CasellaDiTesto 2">
            <a:extLst>
              <a:ext uri="{FF2B5EF4-FFF2-40B4-BE49-F238E27FC236}">
                <a16:creationId xmlns:a16="http://schemas.microsoft.com/office/drawing/2014/main" id="{10D63727-8C83-3819-A53B-91AF5C771E52}"/>
              </a:ext>
            </a:extLst>
          </p:cNvPr>
          <p:cNvSpPr txBox="1"/>
          <p:nvPr/>
        </p:nvSpPr>
        <p:spPr>
          <a:xfrm>
            <a:off x="1892834" y="3573016"/>
            <a:ext cx="5717356" cy="1938992"/>
          </a:xfrm>
          <a:prstGeom prst="rect">
            <a:avLst/>
          </a:prstGeom>
          <a:noFill/>
        </p:spPr>
        <p:txBody>
          <a:bodyPr wrap="square">
            <a:spAutoFit/>
          </a:bodyPr>
          <a:lstStyle/>
          <a:p>
            <a:pPr algn="ctr"/>
            <a:r>
              <a:rPr lang="it-IT" sz="2400" b="1" dirty="0">
                <a:solidFill>
                  <a:schemeClr val="accent6">
                    <a:lumMod val="75000"/>
                  </a:schemeClr>
                </a:solidFill>
                <a:effectLst>
                  <a:outerShdw blurRad="38100" dist="38100" dir="2700000" sx="1000" sy="1000" algn="tl">
                    <a:srgbClr val="000000"/>
                  </a:outerShdw>
                </a:effectLst>
                <a:ea typeface="+mn-ea"/>
              </a:rPr>
              <a:t>Disciplina il riassetto delle procedure di abilitazione alle professioni, tra cui quelle che danno accesso alla professione di biologo. </a:t>
            </a:r>
          </a:p>
          <a:p>
            <a:pPr algn="ctr"/>
            <a:r>
              <a:rPr lang="it-IT" sz="2400" b="1" dirty="0">
                <a:solidFill>
                  <a:schemeClr val="accent6">
                    <a:lumMod val="75000"/>
                  </a:schemeClr>
                </a:solidFill>
                <a:effectLst>
                  <a:outerShdw blurRad="38100" dist="38100" dir="2700000" sx="1000" sy="1000" algn="tl">
                    <a:srgbClr val="000000"/>
                  </a:outerShdw>
                </a:effectLst>
                <a:ea typeface="+mn-ea"/>
              </a:rPr>
              <a:t>Abolizione esame di stato</a:t>
            </a:r>
          </a:p>
        </p:txBody>
      </p:sp>
      <p:pic>
        <p:nvPicPr>
          <p:cNvPr id="5" name="Immagine 4">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3814317375"/>
      </p:ext>
    </p:extLst>
  </p:cSld>
  <p:clrMapOvr>
    <a:masterClrMapping/>
  </p:clrMapOvr>
  <p:transition advTm="67859">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942E2-B56C-97F3-BD85-3F8FEA3B7BB1}"/>
            </a:ext>
          </a:extLst>
        </p:cNvPr>
        <p:cNvGrpSpPr/>
        <p:nvPr/>
      </p:nvGrpSpPr>
      <p:grpSpPr>
        <a:xfrm>
          <a:off x="0" y="0"/>
          <a:ext cx="0" cy="0"/>
          <a:chOff x="0" y="0"/>
          <a:chExt cx="0" cy="0"/>
        </a:xfrm>
      </p:grpSpPr>
      <p:sp>
        <p:nvSpPr>
          <p:cNvPr id="2073" name="Text Box 25">
            <a:extLst>
              <a:ext uri="{FF2B5EF4-FFF2-40B4-BE49-F238E27FC236}">
                <a16:creationId xmlns:a16="http://schemas.microsoft.com/office/drawing/2014/main" id="{A3C45F76-A796-6BB0-0729-B04B59C35254}"/>
              </a:ext>
            </a:extLst>
          </p:cNvPr>
          <p:cNvSpPr txBox="1">
            <a:spLocks noChangeArrowheads="1"/>
          </p:cNvSpPr>
          <p:nvPr/>
        </p:nvSpPr>
        <p:spPr bwMode="auto">
          <a:xfrm>
            <a:off x="3995936" y="3913813"/>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3" name="CasellaDiTesto 2">
            <a:extLst>
              <a:ext uri="{FF2B5EF4-FFF2-40B4-BE49-F238E27FC236}">
                <a16:creationId xmlns:a16="http://schemas.microsoft.com/office/drawing/2014/main" id="{E7D1BBA5-DC25-2CAF-EA40-EB16305EC05C}"/>
              </a:ext>
            </a:extLst>
          </p:cNvPr>
          <p:cNvSpPr txBox="1"/>
          <p:nvPr/>
        </p:nvSpPr>
        <p:spPr>
          <a:xfrm>
            <a:off x="1450122" y="1412776"/>
            <a:ext cx="6207558" cy="5201424"/>
          </a:xfrm>
          <a:prstGeom prst="rect">
            <a:avLst/>
          </a:prstGeom>
          <a:noFill/>
        </p:spPr>
        <p:txBody>
          <a:bodyPr wrap="square">
            <a:spAutoFit/>
          </a:bodyPr>
          <a:lstStyle/>
          <a:p>
            <a:pPr algn="ctr"/>
            <a:r>
              <a:rPr lang="it-IT" sz="2000" b="1" dirty="0">
                <a:solidFill>
                  <a:srgbClr val="FF0000"/>
                </a:solidFill>
                <a:effectLst>
                  <a:outerShdw blurRad="38100" dist="38100" dir="2700000" algn="tl">
                    <a:srgbClr val="000000"/>
                  </a:outerShdw>
                </a:effectLst>
                <a:ea typeface="+mn-ea"/>
              </a:rPr>
              <a:t>Disciplina il riassetto delle</a:t>
            </a:r>
          </a:p>
          <a:p>
            <a:pPr algn="ctr"/>
            <a:r>
              <a:rPr lang="it-IT" sz="2000" b="1" dirty="0">
                <a:solidFill>
                  <a:srgbClr val="FF0000"/>
                </a:solidFill>
                <a:effectLst>
                  <a:outerShdw blurRad="38100" dist="38100" dir="2700000" algn="tl">
                    <a:srgbClr val="000000"/>
                  </a:outerShdw>
                </a:effectLst>
                <a:ea typeface="+mn-ea"/>
              </a:rPr>
              <a:t>Art. 4</a:t>
            </a:r>
          </a:p>
          <a:p>
            <a:pPr algn="ctr"/>
            <a:r>
              <a:rPr lang="it-IT" sz="2000" b="1" dirty="0">
                <a:solidFill>
                  <a:srgbClr val="FF0000"/>
                </a:solidFill>
                <a:effectLst>
                  <a:outerShdw blurRad="38100" dist="38100" dir="2700000" algn="tl">
                    <a:srgbClr val="000000"/>
                  </a:outerShdw>
                </a:effectLst>
                <a:ea typeface="+mn-ea"/>
              </a:rPr>
              <a:t>Ulteriori titoli universitari abilitanti</a:t>
            </a:r>
          </a:p>
          <a:p>
            <a:pPr algn="ctr"/>
            <a:endParaRPr lang="it-IT" sz="2000" b="1" dirty="0">
              <a:solidFill>
                <a:srgbClr val="66FF33"/>
              </a:solidFill>
              <a:effectLst>
                <a:outerShdw blurRad="38100" dist="38100" dir="2700000" algn="tl">
                  <a:srgbClr val="000000"/>
                </a:outerShdw>
              </a:effectLst>
              <a:ea typeface="+mn-ea"/>
            </a:endParaRPr>
          </a:p>
          <a:p>
            <a:pPr algn="just"/>
            <a:r>
              <a:rPr lang="it-IT" b="1" dirty="0">
                <a:solidFill>
                  <a:srgbClr val="FF0000"/>
                </a:solidFill>
                <a:effectLst>
                  <a:outerShdw blurRad="38100" dist="38100" dir="2700000" sx="1000" sy="1000" algn="tl">
                    <a:srgbClr val="000000"/>
                  </a:outerShdw>
                </a:effectLst>
                <a:ea typeface="+mn-ea"/>
              </a:rPr>
              <a:t>1. </a:t>
            </a:r>
            <a:r>
              <a:rPr lang="it-IT" b="1" dirty="0">
                <a:solidFill>
                  <a:schemeClr val="accent6">
                    <a:lumMod val="75000"/>
                  </a:schemeClr>
                </a:solidFill>
                <a:effectLst>
                  <a:outerShdw blurRad="38100" dist="38100" dir="2700000" sx="1000" sy="1000" algn="tl">
                    <a:srgbClr val="000000"/>
                  </a:outerShdw>
                </a:effectLst>
                <a:ea typeface="+mn-ea"/>
              </a:rPr>
              <a:t>Ulteriori titoli universitari, conseguiti con il superamento di corsi di studio che consentono l'accesso all'esame di Stato per l'abilitazione all'esercizio delle professioni per il quale non è richiesto lo svolgimento di un tirocinio post </a:t>
            </a:r>
            <a:r>
              <a:rPr lang="it-IT" b="1" dirty="0" err="1">
                <a:solidFill>
                  <a:schemeClr val="accent6">
                    <a:lumMod val="75000"/>
                  </a:schemeClr>
                </a:solidFill>
                <a:effectLst>
                  <a:outerShdw blurRad="38100" dist="38100" dir="2700000" sx="1000" sy="1000" algn="tl">
                    <a:srgbClr val="000000"/>
                  </a:outerShdw>
                </a:effectLst>
                <a:ea typeface="+mn-ea"/>
              </a:rPr>
              <a:t>lauream</a:t>
            </a:r>
            <a:r>
              <a:rPr lang="it-IT" b="1" dirty="0">
                <a:solidFill>
                  <a:schemeClr val="accent6">
                    <a:lumMod val="75000"/>
                  </a:schemeClr>
                </a:solidFill>
                <a:effectLst>
                  <a:outerShdw blurRad="38100" dist="38100" dir="2700000" sx="1000" sy="1000" algn="tl">
                    <a:srgbClr val="000000"/>
                  </a:outerShdw>
                </a:effectLst>
                <a:ea typeface="+mn-ea"/>
              </a:rPr>
              <a:t>, </a:t>
            </a:r>
            <a:r>
              <a:rPr lang="it-IT" b="1" dirty="0">
                <a:solidFill>
                  <a:srgbClr val="FF0000"/>
                </a:solidFill>
                <a:effectLst>
                  <a:outerShdw blurRad="38100" dist="38100" dir="2700000" sx="1000" sy="1000" algn="tl">
                    <a:srgbClr val="000000"/>
                  </a:outerShdw>
                </a:effectLst>
                <a:ea typeface="+mn-ea"/>
              </a:rPr>
              <a:t>possono essere resi abilitanti, con uno o più regolamenti </a:t>
            </a:r>
            <a:r>
              <a:rPr lang="it-IT" b="1" dirty="0">
                <a:solidFill>
                  <a:schemeClr val="accent6">
                    <a:lumMod val="75000"/>
                  </a:schemeClr>
                </a:solidFill>
                <a:effectLst>
                  <a:outerShdw blurRad="38100" dist="38100" dir="2700000" sx="1000" sy="1000" algn="tl">
                    <a:srgbClr val="000000"/>
                  </a:outerShdw>
                </a:effectLst>
                <a:ea typeface="+mn-ea"/>
              </a:rPr>
              <a:t>da emanare ai sensi dell'articolo 17, comma 2, della legge 23 agosto 1988, n. 400, su proposta del </a:t>
            </a:r>
            <a:r>
              <a:rPr lang="it-IT" b="1" dirty="0">
                <a:solidFill>
                  <a:srgbClr val="FF0000"/>
                </a:solidFill>
                <a:effectLst>
                  <a:outerShdw blurRad="38100" dist="38100" dir="2700000" sx="1000" sy="1000" algn="tl">
                    <a:srgbClr val="000000"/>
                  </a:outerShdw>
                </a:effectLst>
                <a:ea typeface="+mn-ea"/>
              </a:rPr>
              <a:t>Ministro dell'università e della ricerca,</a:t>
            </a:r>
            <a:r>
              <a:rPr lang="it-IT" b="1" dirty="0">
                <a:solidFill>
                  <a:srgbClr val="66FF33"/>
                </a:solidFill>
                <a:effectLst>
                  <a:outerShdw blurRad="38100" dist="38100" dir="2700000" sx="1000" sy="1000" algn="tl">
                    <a:srgbClr val="000000"/>
                  </a:outerShdw>
                </a:effectLst>
                <a:ea typeface="+mn-ea"/>
              </a:rPr>
              <a:t> </a:t>
            </a:r>
            <a:r>
              <a:rPr lang="it-IT" b="1" dirty="0">
                <a:solidFill>
                  <a:srgbClr val="FF0000"/>
                </a:solidFill>
                <a:effectLst>
                  <a:outerShdw blurRad="38100" dist="38100" dir="2700000" sx="1000" sy="1000" algn="tl">
                    <a:srgbClr val="000000"/>
                  </a:outerShdw>
                </a:effectLst>
                <a:ea typeface="+mn-ea"/>
              </a:rPr>
              <a:t>di concerto con il Ministro vigilante sull'ordine o sul collegio professionale competente, previa richiesta delle rappresentanze nazionali degli ordini </a:t>
            </a:r>
            <a:r>
              <a:rPr lang="it-IT" b="1" dirty="0">
                <a:solidFill>
                  <a:schemeClr val="accent6">
                    <a:lumMod val="75000"/>
                  </a:schemeClr>
                </a:solidFill>
                <a:effectLst>
                  <a:outerShdw blurRad="38100" dist="38100" dir="2700000" sx="1000" sy="1000" algn="tl">
                    <a:srgbClr val="000000"/>
                  </a:outerShdw>
                </a:effectLst>
                <a:ea typeface="+mn-ea"/>
              </a:rPr>
              <a:t>o dei collegi professionali di riferimento, oppure su iniziativa del Ministro dell'università e della ricerca, di concerto con il Ministro vigilante sull'ordine o sul collegio professionale competente, sentito il medesimo ordine o collegio professionale.</a:t>
            </a:r>
          </a:p>
        </p:txBody>
      </p:sp>
      <p:pic>
        <p:nvPicPr>
          <p:cNvPr id="5" name="Immagine 4">
            <a:extLst>
              <a:ext uri="{FF2B5EF4-FFF2-40B4-BE49-F238E27FC236}">
                <a16:creationId xmlns:a16="http://schemas.microsoft.com/office/drawing/2014/main" id="{E9AF699C-545B-18F9-B1D0-6DE0BF9CBBB7}"/>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DD0DB4F9-FF59-108F-B415-B3E5AACBB70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690317210"/>
      </p:ext>
    </p:extLst>
  </p:cSld>
  <p:clrMapOvr>
    <a:masterClrMapping/>
  </p:clrMapOvr>
  <p:transition advTm="67859">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52EDC-34B7-B577-44B0-DA1A70DE7B1F}"/>
            </a:ext>
          </a:extLst>
        </p:cNvPr>
        <p:cNvGrpSpPr/>
        <p:nvPr/>
      </p:nvGrpSpPr>
      <p:grpSpPr>
        <a:xfrm>
          <a:off x="0" y="0"/>
          <a:ext cx="0" cy="0"/>
          <a:chOff x="0" y="0"/>
          <a:chExt cx="0" cy="0"/>
        </a:xfrm>
      </p:grpSpPr>
      <p:sp>
        <p:nvSpPr>
          <p:cNvPr id="2073" name="Text Box 25">
            <a:extLst>
              <a:ext uri="{FF2B5EF4-FFF2-40B4-BE49-F238E27FC236}">
                <a16:creationId xmlns:a16="http://schemas.microsoft.com/office/drawing/2014/main" id="{730F2851-AEAB-3C13-F9FD-5E6935430BDC}"/>
              </a:ext>
            </a:extLst>
          </p:cNvPr>
          <p:cNvSpPr txBox="1">
            <a:spLocks noChangeArrowheads="1"/>
          </p:cNvSpPr>
          <p:nvPr/>
        </p:nvSpPr>
        <p:spPr bwMode="auto">
          <a:xfrm>
            <a:off x="3995936" y="3913813"/>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3" name="CasellaDiTesto 2">
            <a:extLst>
              <a:ext uri="{FF2B5EF4-FFF2-40B4-BE49-F238E27FC236}">
                <a16:creationId xmlns:a16="http://schemas.microsoft.com/office/drawing/2014/main" id="{5F506DDC-C4CE-BCC9-2D46-B318D4B1BE81}"/>
              </a:ext>
            </a:extLst>
          </p:cNvPr>
          <p:cNvSpPr txBox="1"/>
          <p:nvPr/>
        </p:nvSpPr>
        <p:spPr>
          <a:xfrm>
            <a:off x="1450122" y="1602124"/>
            <a:ext cx="6207558" cy="3693319"/>
          </a:xfrm>
          <a:prstGeom prst="rect">
            <a:avLst/>
          </a:prstGeom>
          <a:noFill/>
        </p:spPr>
        <p:txBody>
          <a:bodyPr wrap="square">
            <a:spAutoFit/>
          </a:bodyPr>
          <a:lstStyle/>
          <a:p>
            <a:pPr algn="ctr"/>
            <a:endParaRPr lang="it-IT" b="1" dirty="0">
              <a:solidFill>
                <a:srgbClr val="66FF33"/>
              </a:solidFill>
              <a:effectLst>
                <a:outerShdw blurRad="38100" dist="38100" dir="2700000" algn="tl">
                  <a:srgbClr val="000000"/>
                </a:outerShdw>
              </a:effectLst>
              <a:ea typeface="+mn-ea"/>
            </a:endParaRPr>
          </a:p>
          <a:p>
            <a:pPr algn="just"/>
            <a:r>
              <a:rPr lang="it-IT" b="1" dirty="0">
                <a:solidFill>
                  <a:srgbClr val="FF0000"/>
                </a:solidFill>
                <a:effectLst>
                  <a:outerShdw blurRad="38100" dist="38100" dir="2700000" sx="1000" sy="1000" algn="tl">
                    <a:srgbClr val="000000"/>
                  </a:outerShdw>
                </a:effectLst>
                <a:ea typeface="+mn-ea"/>
              </a:rPr>
              <a:t>2. </a:t>
            </a:r>
            <a:r>
              <a:rPr lang="it-IT" b="1" dirty="0">
                <a:solidFill>
                  <a:schemeClr val="accent6">
                    <a:lumMod val="75000"/>
                  </a:schemeClr>
                </a:solidFill>
                <a:effectLst>
                  <a:outerShdw blurRad="38100" dist="38100" dir="2700000" sx="1000" sy="1000" algn="tl">
                    <a:srgbClr val="000000"/>
                  </a:outerShdw>
                </a:effectLst>
                <a:ea typeface="+mn-ea"/>
              </a:rPr>
              <a:t>Con i medesimi regolamenti di cui al comma 1 sono disciplinati </a:t>
            </a:r>
            <a:r>
              <a:rPr lang="it-IT" b="1" dirty="0">
                <a:solidFill>
                  <a:srgbClr val="FF0000"/>
                </a:solidFill>
                <a:effectLst>
                  <a:outerShdw blurRad="38100" dist="38100" dir="2700000" sx="1000" sy="1000" algn="tl">
                    <a:srgbClr val="000000"/>
                  </a:outerShdw>
                </a:effectLst>
                <a:ea typeface="+mn-ea"/>
              </a:rPr>
              <a:t>gli esami finali, con lo svolgimento di una prova pratica valutativa </a:t>
            </a:r>
            <a:r>
              <a:rPr lang="it-IT" b="1" dirty="0">
                <a:solidFill>
                  <a:schemeClr val="accent6">
                    <a:lumMod val="75000"/>
                  </a:schemeClr>
                </a:solidFill>
                <a:effectLst>
                  <a:outerShdw blurRad="38100" dist="38100" dir="2700000" sx="1000" sy="1000" algn="tl">
                    <a:srgbClr val="000000"/>
                  </a:outerShdw>
                </a:effectLst>
                <a:ea typeface="+mn-ea"/>
              </a:rPr>
              <a:t>per il conseguimento delle lauree abilitanti, prevedendo che i titoli universitari conclusivi dei corsi di studio abbiano valore </a:t>
            </a:r>
            <a:r>
              <a:rPr lang="it-IT" b="1" dirty="0">
                <a:solidFill>
                  <a:srgbClr val="FF0000"/>
                </a:solidFill>
                <a:effectLst>
                  <a:outerShdw blurRad="38100" dist="38100" dir="2700000" sx="1000" sy="1000" algn="tl">
                    <a:srgbClr val="000000"/>
                  </a:outerShdw>
                </a:effectLst>
                <a:ea typeface="+mn-ea"/>
              </a:rPr>
              <a:t>abilitante all'esercizio della professione, previo superamento di un tirocinio pratico-valutativo interno ai corsi</a:t>
            </a:r>
            <a:r>
              <a:rPr lang="it-IT" b="1" dirty="0">
                <a:solidFill>
                  <a:schemeClr val="accent6">
                    <a:lumMod val="75000"/>
                  </a:schemeClr>
                </a:solidFill>
                <a:effectLst>
                  <a:outerShdw blurRad="38100" dist="38100" dir="2700000" sx="1000" sy="1000" algn="tl">
                    <a:srgbClr val="000000"/>
                  </a:outerShdw>
                </a:effectLst>
                <a:ea typeface="+mn-ea"/>
              </a:rPr>
              <a:t>. I medesimi regolamenti prevedono altresì le modalità di svolgimento e di valutazione della prova pratica valutativa nonché la composizione della commissione giudicatrice, che è integrata da professionisti di comprovata esperienza </a:t>
            </a:r>
            <a:r>
              <a:rPr lang="it-IT" b="1" dirty="0">
                <a:solidFill>
                  <a:srgbClr val="FF0000"/>
                </a:solidFill>
                <a:effectLst>
                  <a:outerShdw blurRad="38100" dist="38100" dir="2700000" sx="1000" sy="1000" algn="tl">
                    <a:srgbClr val="000000"/>
                  </a:outerShdw>
                </a:effectLst>
                <a:ea typeface="+mn-ea"/>
              </a:rPr>
              <a:t>designati dagli ordini </a:t>
            </a:r>
            <a:r>
              <a:rPr lang="it-IT" b="1" dirty="0">
                <a:solidFill>
                  <a:schemeClr val="accent6">
                    <a:lumMod val="75000"/>
                  </a:schemeClr>
                </a:solidFill>
                <a:effectLst>
                  <a:outerShdw blurRad="38100" dist="38100" dir="2700000" sx="1000" sy="1000" algn="tl">
                    <a:srgbClr val="000000"/>
                  </a:outerShdw>
                </a:effectLst>
                <a:ea typeface="+mn-ea"/>
              </a:rPr>
              <a:t>o dai collegi professionali o dalle relative federazioni nazionali.</a:t>
            </a:r>
          </a:p>
        </p:txBody>
      </p:sp>
      <p:pic>
        <p:nvPicPr>
          <p:cNvPr id="5" name="Immagine 4">
            <a:extLst>
              <a:ext uri="{FF2B5EF4-FFF2-40B4-BE49-F238E27FC236}">
                <a16:creationId xmlns:a16="http://schemas.microsoft.com/office/drawing/2014/main" id="{8A5E92EA-1776-517C-BCD4-E9E94F50E2C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A856A64A-1E3A-8F2F-AF50-793EAA0B816C}"/>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1478599846"/>
      </p:ext>
    </p:extLst>
  </p:cSld>
  <p:clrMapOvr>
    <a:masterClrMapping/>
  </p:clrMapOvr>
  <p:transition advTm="67859">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9979A-F33D-3E44-CBA7-35ED95F0FEBE}"/>
            </a:ext>
          </a:extLst>
        </p:cNvPr>
        <p:cNvGrpSpPr/>
        <p:nvPr/>
      </p:nvGrpSpPr>
      <p:grpSpPr>
        <a:xfrm>
          <a:off x="0" y="0"/>
          <a:ext cx="0" cy="0"/>
          <a:chOff x="0" y="0"/>
          <a:chExt cx="0" cy="0"/>
        </a:xfrm>
      </p:grpSpPr>
      <p:sp>
        <p:nvSpPr>
          <p:cNvPr id="2073" name="Text Box 25">
            <a:extLst>
              <a:ext uri="{FF2B5EF4-FFF2-40B4-BE49-F238E27FC236}">
                <a16:creationId xmlns:a16="http://schemas.microsoft.com/office/drawing/2014/main" id="{0C88503F-9278-193D-6F04-226A26734FA4}"/>
              </a:ext>
            </a:extLst>
          </p:cNvPr>
          <p:cNvSpPr txBox="1">
            <a:spLocks noChangeArrowheads="1"/>
          </p:cNvSpPr>
          <p:nvPr/>
        </p:nvSpPr>
        <p:spPr bwMode="auto">
          <a:xfrm>
            <a:off x="3995936" y="3913813"/>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3" name="CasellaDiTesto 2">
            <a:extLst>
              <a:ext uri="{FF2B5EF4-FFF2-40B4-BE49-F238E27FC236}">
                <a16:creationId xmlns:a16="http://schemas.microsoft.com/office/drawing/2014/main" id="{C6D9C284-1CB4-4891-B8E1-1658210449E6}"/>
              </a:ext>
            </a:extLst>
          </p:cNvPr>
          <p:cNvSpPr txBox="1"/>
          <p:nvPr/>
        </p:nvSpPr>
        <p:spPr>
          <a:xfrm>
            <a:off x="1450122" y="1484784"/>
            <a:ext cx="6207558" cy="5078313"/>
          </a:xfrm>
          <a:prstGeom prst="rect">
            <a:avLst/>
          </a:prstGeom>
          <a:noFill/>
        </p:spPr>
        <p:txBody>
          <a:bodyPr wrap="square">
            <a:spAutoFit/>
          </a:bodyPr>
          <a:lstStyle/>
          <a:p>
            <a:pPr algn="just"/>
            <a:r>
              <a:rPr lang="it-IT" b="1" dirty="0">
                <a:solidFill>
                  <a:srgbClr val="FF0000"/>
                </a:solidFill>
                <a:effectLst>
                  <a:outerShdw blurRad="38100" dist="38100" dir="2700000" sx="1000" sy="1000" algn="tl">
                    <a:srgbClr val="000000"/>
                  </a:outerShdw>
                </a:effectLst>
                <a:ea typeface="+mn-ea"/>
              </a:rPr>
              <a:t>3. </a:t>
            </a:r>
            <a:r>
              <a:rPr lang="it-IT" b="1" dirty="0">
                <a:solidFill>
                  <a:schemeClr val="accent6">
                    <a:lumMod val="75000"/>
                  </a:schemeClr>
                </a:solidFill>
                <a:effectLst>
                  <a:outerShdw blurRad="38100" dist="38100" dir="2700000" sx="1000" sy="1000" algn="tl">
                    <a:srgbClr val="000000"/>
                  </a:outerShdw>
                </a:effectLst>
                <a:ea typeface="+mn-ea"/>
              </a:rPr>
              <a:t>I regolamenti di cui ai commi 1 e 2 sono emanati sulla base delle seguenti norme generali regolatrici della materia:</a:t>
            </a:r>
          </a:p>
          <a:p>
            <a:pPr algn="just"/>
            <a:r>
              <a:rPr lang="it-IT" b="1" dirty="0">
                <a:solidFill>
                  <a:schemeClr val="accent6">
                    <a:lumMod val="75000"/>
                  </a:schemeClr>
                </a:solidFill>
                <a:effectLst>
                  <a:outerShdw blurRad="38100" dist="38100" dir="2700000" sx="1000" sy="1000" algn="tl">
                    <a:srgbClr val="000000"/>
                  </a:outerShdw>
                </a:effectLst>
                <a:ea typeface="+mn-ea"/>
              </a:rPr>
              <a:t>a) riordino della disciplina di cui ai regolamenti adottati ai sensi dell'articolo 1, comma 18, della legge 14 gennaio 1999, n. 4, al fine dell'adeguamento alle disposizioni di cui alla presente legge;</a:t>
            </a:r>
          </a:p>
          <a:p>
            <a:pPr algn="just"/>
            <a:r>
              <a:rPr lang="it-IT" b="1" dirty="0">
                <a:solidFill>
                  <a:schemeClr val="accent6">
                    <a:lumMod val="75000"/>
                  </a:schemeClr>
                </a:solidFill>
                <a:effectLst>
                  <a:outerShdw blurRad="38100" dist="38100" dir="2700000" sx="1000" sy="1000" algn="tl">
                    <a:srgbClr val="000000"/>
                  </a:outerShdw>
                </a:effectLst>
                <a:ea typeface="+mn-ea"/>
              </a:rPr>
              <a:t>b) semplificazione delle modalità di svolgimento del tirocinio pratico-valutativo e della prova pratica valutativa;</a:t>
            </a:r>
          </a:p>
          <a:p>
            <a:pPr algn="just"/>
            <a:r>
              <a:rPr lang="it-IT" b="1" dirty="0">
                <a:solidFill>
                  <a:schemeClr val="accent6">
                    <a:lumMod val="75000"/>
                  </a:schemeClr>
                </a:solidFill>
                <a:effectLst>
                  <a:outerShdw blurRad="38100" dist="38100" dir="2700000" sx="1000" sy="1000" algn="tl">
                    <a:srgbClr val="000000"/>
                  </a:outerShdw>
                </a:effectLst>
                <a:ea typeface="+mn-ea"/>
              </a:rPr>
              <a:t>c) determinazione dell'ambito dell'attività professionale in relazione alle rispettive classi di laurea;</a:t>
            </a:r>
          </a:p>
          <a:p>
            <a:pPr algn="just"/>
            <a:r>
              <a:rPr lang="it-IT" b="1" dirty="0">
                <a:solidFill>
                  <a:schemeClr val="accent6">
                    <a:lumMod val="75000"/>
                  </a:schemeClr>
                </a:solidFill>
                <a:effectLst>
                  <a:outerShdw blurRad="38100" dist="38100" dir="2700000" sx="1000" sy="1000" algn="tl">
                    <a:srgbClr val="000000"/>
                  </a:outerShdw>
                </a:effectLst>
                <a:ea typeface="+mn-ea"/>
              </a:rPr>
              <a:t>d) eventuale </a:t>
            </a:r>
            <a:r>
              <a:rPr lang="it-IT" b="1" u="sng" dirty="0">
                <a:solidFill>
                  <a:srgbClr val="FF0000"/>
                </a:solidFill>
                <a:effectLst>
                  <a:outerShdw blurRad="38100" dist="38100" dir="2700000" sx="1000" sy="1000" algn="tl">
                    <a:srgbClr val="000000"/>
                  </a:outerShdw>
                </a:effectLst>
                <a:ea typeface="+mn-ea"/>
              </a:rPr>
              <a:t>istituzione o soppressione di apposite sezioni degli albi, ordini o collegi </a:t>
            </a:r>
            <a:r>
              <a:rPr lang="it-IT" b="1" dirty="0">
                <a:solidFill>
                  <a:schemeClr val="accent6">
                    <a:lumMod val="75000"/>
                  </a:schemeClr>
                </a:solidFill>
                <a:effectLst>
                  <a:outerShdw blurRad="38100" dist="38100" dir="2700000" sx="1000" sy="1000" algn="tl">
                    <a:srgbClr val="000000"/>
                  </a:outerShdw>
                </a:effectLst>
                <a:ea typeface="+mn-ea"/>
              </a:rPr>
              <a:t>in relazione agli ambiti di cui alla lettera c), indicando i necessari raccordi con la più generale organizzazione dei predetti albi, ordini o collegi;</a:t>
            </a:r>
          </a:p>
          <a:p>
            <a:pPr algn="just"/>
            <a:r>
              <a:rPr lang="it-IT" b="1" dirty="0">
                <a:solidFill>
                  <a:schemeClr val="accent6">
                    <a:lumMod val="75000"/>
                  </a:schemeClr>
                </a:solidFill>
                <a:effectLst>
                  <a:outerShdw blurRad="38100" dist="38100" dir="2700000" sx="1000" sy="1000" algn="tl">
                    <a:srgbClr val="000000"/>
                  </a:outerShdw>
                </a:effectLst>
                <a:ea typeface="+mn-ea"/>
              </a:rPr>
              <a:t>e) uniformità dei criteri di valutazione del tirocinio e della prova pratica di cui alla lettera b);</a:t>
            </a:r>
          </a:p>
          <a:p>
            <a:pPr algn="just"/>
            <a:r>
              <a:rPr lang="it-IT" b="1" dirty="0">
                <a:solidFill>
                  <a:schemeClr val="accent6">
                    <a:lumMod val="75000"/>
                  </a:schemeClr>
                </a:solidFill>
                <a:effectLst>
                  <a:outerShdw blurRad="38100" dist="38100" dir="2700000" sx="1000" sy="1000" algn="tl">
                    <a:srgbClr val="000000"/>
                  </a:outerShdw>
                </a:effectLst>
                <a:ea typeface="+mn-ea"/>
              </a:rPr>
              <a:t>f) composizione paritetica delle commissioni giudicatrici dell'esame finale.</a:t>
            </a:r>
            <a:endParaRPr lang="it-IT" sz="1600" b="1" dirty="0">
              <a:solidFill>
                <a:schemeClr val="accent6">
                  <a:lumMod val="75000"/>
                </a:schemeClr>
              </a:solidFill>
              <a:effectLst>
                <a:outerShdw blurRad="38100" dist="38100" dir="2700000" sx="1000" sy="1000" algn="tl">
                  <a:srgbClr val="000000"/>
                </a:outerShdw>
              </a:effectLst>
              <a:ea typeface="+mn-ea"/>
            </a:endParaRPr>
          </a:p>
        </p:txBody>
      </p:sp>
      <p:pic>
        <p:nvPicPr>
          <p:cNvPr id="5" name="Immagine 4">
            <a:extLst>
              <a:ext uri="{FF2B5EF4-FFF2-40B4-BE49-F238E27FC236}">
                <a16:creationId xmlns:a16="http://schemas.microsoft.com/office/drawing/2014/main" id="{EFDB48C1-A260-3F8A-3DC2-3E4EA472B3C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48F62642-109A-4123-9E51-483F250A0ECB}"/>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3691830023"/>
      </p:ext>
    </p:extLst>
  </p:cSld>
  <p:clrMapOvr>
    <a:masterClrMapping/>
  </p:clrMapOvr>
  <p:transition advTm="67859">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D66E7-901F-EAE9-9726-8DCFCA244574}"/>
            </a:ext>
          </a:extLst>
        </p:cNvPr>
        <p:cNvGrpSpPr/>
        <p:nvPr/>
      </p:nvGrpSpPr>
      <p:grpSpPr>
        <a:xfrm>
          <a:off x="0" y="0"/>
          <a:ext cx="0" cy="0"/>
          <a:chOff x="0" y="0"/>
          <a:chExt cx="0" cy="0"/>
        </a:xfrm>
      </p:grpSpPr>
      <p:sp>
        <p:nvSpPr>
          <p:cNvPr id="2073" name="Text Box 25">
            <a:extLst>
              <a:ext uri="{FF2B5EF4-FFF2-40B4-BE49-F238E27FC236}">
                <a16:creationId xmlns:a16="http://schemas.microsoft.com/office/drawing/2014/main" id="{D752CBEE-543E-37D8-568B-53CE097EDA6B}"/>
              </a:ext>
            </a:extLst>
          </p:cNvPr>
          <p:cNvSpPr txBox="1">
            <a:spLocks noChangeArrowheads="1"/>
          </p:cNvSpPr>
          <p:nvPr/>
        </p:nvSpPr>
        <p:spPr bwMode="auto">
          <a:xfrm>
            <a:off x="3995936" y="3913813"/>
            <a:ext cx="7437437" cy="701675"/>
          </a:xfrm>
          <a:prstGeom prst="rect">
            <a:avLst/>
          </a:prstGeom>
          <a:noFill/>
          <a:ln>
            <a:noFill/>
          </a:ln>
          <a:effectLst/>
        </p:spPr>
        <p:txBody>
          <a:bodyPr>
            <a:spAutoFit/>
          </a:bodyPr>
          <a:lstStyle/>
          <a:p>
            <a:pPr algn="ctr" eaLnBrk="1" hangingPunct="1">
              <a:defRPr/>
            </a:pPr>
            <a:endParaRPr lang="it-IT" sz="2000" b="1">
              <a:solidFill>
                <a:srgbClr val="66FF33"/>
              </a:solidFill>
              <a:effectLst>
                <a:outerShdw blurRad="38100" dist="38100" dir="2700000" algn="tl">
                  <a:srgbClr val="000000"/>
                </a:outerShdw>
              </a:effectLst>
              <a:ea typeface="+mn-ea"/>
            </a:endParaRPr>
          </a:p>
          <a:p>
            <a:pPr algn="ctr" eaLnBrk="1" hangingPunct="1">
              <a:defRPr/>
            </a:pPr>
            <a:endParaRPr lang="it-IT" sz="2000" b="1">
              <a:solidFill>
                <a:srgbClr val="66FF33"/>
              </a:solidFill>
              <a:effectLst>
                <a:outerShdw blurRad="38100" dist="38100" dir="2700000" algn="tl">
                  <a:srgbClr val="000000"/>
                </a:outerShdw>
              </a:effectLst>
              <a:ea typeface="+mn-ea"/>
            </a:endParaRPr>
          </a:p>
        </p:txBody>
      </p:sp>
      <p:sp>
        <p:nvSpPr>
          <p:cNvPr id="3" name="CasellaDiTesto 2">
            <a:extLst>
              <a:ext uri="{FF2B5EF4-FFF2-40B4-BE49-F238E27FC236}">
                <a16:creationId xmlns:a16="http://schemas.microsoft.com/office/drawing/2014/main" id="{2180974E-11C0-028F-A195-512AA6851220}"/>
              </a:ext>
            </a:extLst>
          </p:cNvPr>
          <p:cNvSpPr txBox="1"/>
          <p:nvPr/>
        </p:nvSpPr>
        <p:spPr>
          <a:xfrm>
            <a:off x="1450122" y="1273747"/>
            <a:ext cx="6207558" cy="5478423"/>
          </a:xfrm>
          <a:prstGeom prst="rect">
            <a:avLst/>
          </a:prstGeom>
          <a:noFill/>
        </p:spPr>
        <p:txBody>
          <a:bodyPr wrap="square">
            <a:spAutoFit/>
          </a:bodyPr>
          <a:lstStyle/>
          <a:p>
            <a:pPr algn="ctr"/>
            <a:r>
              <a:rPr lang="it-IT" sz="2000" b="1" dirty="0">
                <a:solidFill>
                  <a:srgbClr val="FF0000"/>
                </a:solidFill>
                <a:effectLst>
                  <a:outerShdw blurRad="38100" dist="38100" dir="2700000" algn="tl">
                    <a:srgbClr val="000000"/>
                  </a:outerShdw>
                </a:effectLst>
                <a:ea typeface="+mn-ea"/>
              </a:rPr>
              <a:t>Art. 5</a:t>
            </a:r>
          </a:p>
          <a:p>
            <a:pPr algn="ctr"/>
            <a:r>
              <a:rPr lang="it-IT" sz="2000" b="1" dirty="0">
                <a:solidFill>
                  <a:srgbClr val="FF0000"/>
                </a:solidFill>
                <a:effectLst>
                  <a:outerShdw blurRad="38100" dist="38100" dir="2700000" algn="tl">
                    <a:srgbClr val="000000"/>
                  </a:outerShdw>
                </a:effectLst>
                <a:ea typeface="+mn-ea"/>
              </a:rPr>
              <a:t>Disposizioni specifiche in materia</a:t>
            </a:r>
          </a:p>
          <a:p>
            <a:pPr algn="ctr"/>
            <a:r>
              <a:rPr lang="it-IT" sz="2000" b="1" dirty="0">
                <a:solidFill>
                  <a:srgbClr val="FF0000"/>
                </a:solidFill>
                <a:effectLst>
                  <a:outerShdw blurRad="38100" dist="38100" dir="2700000" algn="tl">
                    <a:srgbClr val="000000"/>
                  </a:outerShdw>
                </a:effectLst>
                <a:ea typeface="+mn-ea"/>
              </a:rPr>
              <a:t>di taluni titoli universitari abilitanti</a:t>
            </a:r>
          </a:p>
          <a:p>
            <a:pPr algn="ctr"/>
            <a:endParaRPr lang="it-IT" sz="2000" b="1" dirty="0">
              <a:solidFill>
                <a:srgbClr val="66FF33"/>
              </a:solidFill>
              <a:effectLst>
                <a:outerShdw blurRad="38100" dist="38100" dir="2700000" algn="tl">
                  <a:srgbClr val="000000"/>
                </a:outerShdw>
              </a:effectLst>
              <a:ea typeface="+mn-ea"/>
            </a:endParaRPr>
          </a:p>
          <a:p>
            <a:pPr algn="just"/>
            <a:r>
              <a:rPr lang="it-IT" b="1" dirty="0">
                <a:solidFill>
                  <a:srgbClr val="FF0000"/>
                </a:solidFill>
                <a:effectLst>
                  <a:outerShdw blurRad="38100" dist="38100" dir="2700000" sx="1000" sy="1000" algn="tl">
                    <a:srgbClr val="000000"/>
                  </a:outerShdw>
                </a:effectLst>
                <a:ea typeface="+mn-ea"/>
              </a:rPr>
              <a:t>1. </a:t>
            </a:r>
            <a:r>
              <a:rPr lang="it-IT" b="1" dirty="0">
                <a:solidFill>
                  <a:schemeClr val="accent6">
                    <a:lumMod val="75000"/>
                  </a:schemeClr>
                </a:solidFill>
                <a:effectLst>
                  <a:outerShdw blurRad="38100" dist="38100" dir="2700000" sx="1000" sy="1000" algn="tl">
                    <a:srgbClr val="000000"/>
                  </a:outerShdw>
                </a:effectLst>
                <a:ea typeface="+mn-ea"/>
              </a:rPr>
              <a:t>Le professioni di chimico, fisico e </a:t>
            </a:r>
            <a:r>
              <a:rPr lang="it-IT" b="1" dirty="0">
                <a:solidFill>
                  <a:srgbClr val="FF0000"/>
                </a:solidFill>
                <a:effectLst>
                  <a:outerShdw blurRad="38100" dist="38100" dir="2700000" sx="1000" sy="1000" algn="tl">
                    <a:srgbClr val="000000"/>
                  </a:outerShdw>
                </a:effectLst>
                <a:ea typeface="+mn-ea"/>
              </a:rPr>
              <a:t>biologo</a:t>
            </a:r>
            <a:r>
              <a:rPr lang="it-IT" b="1" dirty="0">
                <a:solidFill>
                  <a:srgbClr val="66FF33"/>
                </a:solidFill>
                <a:effectLst>
                  <a:outerShdw blurRad="38100" dist="38100" dir="2700000" sx="1000" sy="1000" algn="tl">
                    <a:srgbClr val="000000"/>
                  </a:outerShdw>
                </a:effectLst>
                <a:ea typeface="+mn-ea"/>
              </a:rPr>
              <a:t> </a:t>
            </a:r>
            <a:r>
              <a:rPr lang="it-IT" b="1" dirty="0">
                <a:solidFill>
                  <a:schemeClr val="accent6">
                    <a:lumMod val="75000"/>
                  </a:schemeClr>
                </a:solidFill>
                <a:effectLst>
                  <a:outerShdw blurRad="38100" dist="38100" dir="2700000" sx="1000" sy="1000" algn="tl">
                    <a:srgbClr val="000000"/>
                  </a:outerShdw>
                </a:effectLst>
                <a:ea typeface="+mn-ea"/>
              </a:rPr>
              <a:t>sono esercitate previo superamento dell'esame finale per il conseguimento delle rispettive lauree magistrali abilitanti. La disciplina delle classi di laurea magistrale abilitanti di cui al presente comma </a:t>
            </a:r>
            <a:r>
              <a:rPr lang="it-IT" b="1" dirty="0">
                <a:solidFill>
                  <a:srgbClr val="FF0000"/>
                </a:solidFill>
                <a:effectLst>
                  <a:outerShdw blurRad="38100" dist="38100" dir="2700000" sx="1000" sy="1000" algn="tl">
                    <a:srgbClr val="000000"/>
                  </a:outerShdw>
                </a:effectLst>
                <a:ea typeface="+mn-ea"/>
              </a:rPr>
              <a:t>prevede lo svolgimento di un tirocinio pratico-valutativo interno ai corsi e il superamento di una prova pratica valutativa.</a:t>
            </a:r>
          </a:p>
          <a:p>
            <a:pPr algn="just"/>
            <a:r>
              <a:rPr lang="it-IT" b="1" dirty="0">
                <a:solidFill>
                  <a:srgbClr val="FF0000"/>
                </a:solidFill>
                <a:effectLst>
                  <a:outerShdw blurRad="38100" dist="38100" dir="2700000" sx="1000" sy="1000" algn="tl">
                    <a:srgbClr val="000000"/>
                  </a:outerShdw>
                </a:effectLst>
                <a:ea typeface="+mn-ea"/>
              </a:rPr>
              <a:t>2. </a:t>
            </a:r>
            <a:r>
              <a:rPr lang="it-IT" b="1" dirty="0">
                <a:solidFill>
                  <a:schemeClr val="accent6">
                    <a:lumMod val="75000"/>
                  </a:schemeClr>
                </a:solidFill>
                <a:effectLst>
                  <a:outerShdw blurRad="38100" dist="38100" dir="2700000" sx="1000" sy="1000" algn="tl">
                    <a:srgbClr val="000000"/>
                  </a:outerShdw>
                </a:effectLst>
                <a:ea typeface="+mn-ea"/>
              </a:rPr>
              <a:t>Per l'adeguamento della disciplina delle classi di laurea magistrale di cui al comma 1 nonché per l'adeguamento dei regolamenti didattici di ateneo, si applicano le disposizioni dell'articolo 4. In tali casi, i regolamenti di cui ai commi 1 e 2 dell'articolo 4 sono adottati, </a:t>
            </a:r>
            <a:r>
              <a:rPr lang="it-IT" b="1" dirty="0">
                <a:solidFill>
                  <a:srgbClr val="FF0000"/>
                </a:solidFill>
                <a:effectLst>
                  <a:outerShdw blurRad="38100" dist="38100" dir="2700000" sx="1000" sy="1000" algn="tl">
                    <a:srgbClr val="000000"/>
                  </a:outerShdw>
                </a:effectLst>
                <a:ea typeface="+mn-ea"/>
              </a:rPr>
              <a:t>fermo restando il concerto del Ministro vigilante sull'ordine o collegio professionale, sentite le rappresentanze nazionali del medesimo ordine o collegio professionale.</a:t>
            </a:r>
          </a:p>
        </p:txBody>
      </p:sp>
      <p:pic>
        <p:nvPicPr>
          <p:cNvPr id="5" name="Immagine 4">
            <a:extLst>
              <a:ext uri="{FF2B5EF4-FFF2-40B4-BE49-F238E27FC236}">
                <a16:creationId xmlns:a16="http://schemas.microsoft.com/office/drawing/2014/main" id="{33AE6BEC-C680-BFE2-9A3B-30BC2FA9DA8F}"/>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621A7E38-F583-3AE9-1E83-E68FD56D3F8F}"/>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529568784"/>
      </p:ext>
    </p:extLst>
  </p:cSld>
  <p:clrMapOvr>
    <a:masterClrMapping/>
  </p:clrMapOvr>
  <p:transition advTm="67859">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02D13-040D-3573-2080-A38AB28C852E}"/>
            </a:ext>
          </a:extLst>
        </p:cNvPr>
        <p:cNvGrpSpPr/>
        <p:nvPr/>
      </p:nvGrpSpPr>
      <p:grpSpPr>
        <a:xfrm>
          <a:off x="0" y="0"/>
          <a:ext cx="0" cy="0"/>
          <a:chOff x="0" y="0"/>
          <a:chExt cx="0" cy="0"/>
        </a:xfrm>
      </p:grpSpPr>
      <p:sp>
        <p:nvSpPr>
          <p:cNvPr id="2072" name="Text Box 24">
            <a:extLst>
              <a:ext uri="{FF2B5EF4-FFF2-40B4-BE49-F238E27FC236}">
                <a16:creationId xmlns:a16="http://schemas.microsoft.com/office/drawing/2014/main" id="{0E1FBA29-2B4D-A5A1-3D99-BFC0DB0543DC}"/>
              </a:ext>
            </a:extLst>
          </p:cNvPr>
          <p:cNvSpPr txBox="1">
            <a:spLocks noChangeArrowheads="1"/>
          </p:cNvSpPr>
          <p:nvPr/>
        </p:nvSpPr>
        <p:spPr bwMode="auto">
          <a:xfrm>
            <a:off x="0" y="1251883"/>
            <a:ext cx="9144000" cy="701675"/>
          </a:xfrm>
          <a:prstGeom prst="rect">
            <a:avLst/>
          </a:prstGeom>
          <a:noFill/>
          <a:ln>
            <a:noFill/>
          </a:ln>
          <a:effectLst/>
        </p:spPr>
        <p:txBody>
          <a:bodyPr>
            <a:spAutoFit/>
          </a:bodyPr>
          <a:lstStyle/>
          <a:p>
            <a:pPr algn="ctr" eaLnBrk="1" hangingPunct="1">
              <a:defRPr/>
            </a:pPr>
            <a:endParaRPr lang="it-IT" sz="2000" b="1">
              <a:solidFill>
                <a:srgbClr val="FFFF00"/>
              </a:solidFill>
              <a:effectLst>
                <a:outerShdw blurRad="38100" dist="38100" dir="2700000" algn="tl">
                  <a:srgbClr val="000000"/>
                </a:outerShdw>
              </a:effectLst>
              <a:ea typeface="+mn-ea"/>
            </a:endParaRPr>
          </a:p>
          <a:p>
            <a:pPr algn="ctr" eaLnBrk="1" hangingPunct="1">
              <a:defRPr/>
            </a:pPr>
            <a:endParaRPr lang="it-IT" sz="2000" b="1">
              <a:solidFill>
                <a:srgbClr val="FFFF00"/>
              </a:solidFill>
              <a:effectLst>
                <a:outerShdw blurRad="38100" dist="38100" dir="2700000" algn="tl">
                  <a:srgbClr val="000000"/>
                </a:outerShdw>
              </a:effectLst>
              <a:ea typeface="+mn-ea"/>
            </a:endParaRPr>
          </a:p>
        </p:txBody>
      </p:sp>
      <p:sp>
        <p:nvSpPr>
          <p:cNvPr id="2074" name="Text Box 26">
            <a:extLst>
              <a:ext uri="{FF2B5EF4-FFF2-40B4-BE49-F238E27FC236}">
                <a16:creationId xmlns:a16="http://schemas.microsoft.com/office/drawing/2014/main" id="{9E24B800-28DB-AD96-5D5D-33A0F61535F3}"/>
              </a:ext>
            </a:extLst>
          </p:cNvPr>
          <p:cNvSpPr txBox="1">
            <a:spLocks noChangeArrowheads="1"/>
          </p:cNvSpPr>
          <p:nvPr/>
        </p:nvSpPr>
        <p:spPr bwMode="auto">
          <a:xfrm>
            <a:off x="110832" y="1301572"/>
            <a:ext cx="9144000" cy="1261884"/>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kumimoji="0" lang="it-IT" altLang="it-IT" sz="28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rPr>
              <a:t>Sezioni e titoli professionali</a:t>
            </a:r>
            <a:endParaRPr lang="it-IT" altLang="it-IT" sz="3600" b="1" i="1" dirty="0">
              <a:solidFill>
                <a:srgbClr val="FF3300"/>
              </a:solidFill>
              <a:effectLst>
                <a:outerShdw blurRad="38100" dist="38100" dir="2700000" algn="tl">
                  <a:srgbClr val="000000"/>
                </a:outerShdw>
              </a:effectLst>
              <a:latin typeface="Arial" panose="020B0604020202020204" pitchFamily="34" charset="0"/>
            </a:endParaRP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p:txBody>
      </p:sp>
      <p:pic>
        <p:nvPicPr>
          <p:cNvPr id="6" name="Immagine 5">
            <a:extLst>
              <a:ext uri="{FF2B5EF4-FFF2-40B4-BE49-F238E27FC236}">
                <a16:creationId xmlns:a16="http://schemas.microsoft.com/office/drawing/2014/main" id="{02BA7E9D-8E01-E236-AC70-BD92BB8BDB29}"/>
              </a:ext>
            </a:extLst>
          </p:cNvPr>
          <p:cNvPicPr>
            <a:picLocks noChangeAspect="1"/>
          </p:cNvPicPr>
          <p:nvPr/>
        </p:nvPicPr>
        <p:blipFill>
          <a:blip r:embed="rId3"/>
          <a:stretch>
            <a:fillRect/>
          </a:stretch>
        </p:blipFill>
        <p:spPr>
          <a:xfrm>
            <a:off x="1259632" y="1897343"/>
            <a:ext cx="6846401" cy="347502"/>
          </a:xfrm>
          <a:prstGeom prst="rect">
            <a:avLst/>
          </a:prstGeom>
        </p:spPr>
      </p:pic>
      <p:pic>
        <p:nvPicPr>
          <p:cNvPr id="7" name="Immagine 6" descr="Immagine che contiene testo, segnale, cielo, giallo&#10;&#10;Descrizione generata automaticamente">
            <a:extLst>
              <a:ext uri="{FF2B5EF4-FFF2-40B4-BE49-F238E27FC236}">
                <a16:creationId xmlns:a16="http://schemas.microsoft.com/office/drawing/2014/main" id="{BE29688D-95FE-FD15-A81E-1DEC9B5BF10F}"/>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t="-1335" b="8100"/>
          <a:stretch/>
        </p:blipFill>
        <p:spPr>
          <a:xfrm>
            <a:off x="7476476" y="3789040"/>
            <a:ext cx="1259114" cy="1267846"/>
          </a:xfrm>
          <a:prstGeom prst="rect">
            <a:avLst/>
          </a:prstGeom>
        </p:spPr>
      </p:pic>
      <p:sp>
        <p:nvSpPr>
          <p:cNvPr id="10" name="CasellaDiTesto 9">
            <a:extLst>
              <a:ext uri="{FF2B5EF4-FFF2-40B4-BE49-F238E27FC236}">
                <a16:creationId xmlns:a16="http://schemas.microsoft.com/office/drawing/2014/main" id="{1487969C-DABF-8A26-E20D-6D18A5EBC67A}"/>
              </a:ext>
            </a:extLst>
          </p:cNvPr>
          <p:cNvSpPr txBox="1"/>
          <p:nvPr/>
        </p:nvSpPr>
        <p:spPr>
          <a:xfrm>
            <a:off x="578376" y="2263926"/>
            <a:ext cx="8208912" cy="4431983"/>
          </a:xfrm>
          <a:prstGeom prst="rect">
            <a:avLst/>
          </a:prstGeom>
          <a:noFill/>
        </p:spPr>
        <p:txBody>
          <a:bodyPr wrap="square">
            <a:spAutoFit/>
          </a:bodyPr>
          <a:lstStyle/>
          <a:p>
            <a:pPr algn="ctr"/>
            <a:r>
              <a:rPr lang="it-IT" sz="2200" b="1" dirty="0">
                <a:solidFill>
                  <a:schemeClr val="accent6">
                    <a:lumMod val="75000"/>
                  </a:schemeClr>
                </a:solidFill>
                <a:effectLst>
                  <a:outerShdw blurRad="38100" dist="38100" dir="2700000" algn="tl">
                    <a:srgbClr val="000000"/>
                  </a:outerShdw>
                </a:effectLst>
                <a:ea typeface="+mn-ea"/>
              </a:rPr>
              <a:t>Richiesta   FNOB  :  </a:t>
            </a:r>
            <a:r>
              <a:rPr lang="it-IT" sz="2200" b="1" dirty="0">
                <a:solidFill>
                  <a:srgbClr val="FF0000"/>
                </a:solidFill>
                <a:effectLst>
                  <a:outerShdw blurRad="38100" dist="38100" dir="2700000" algn="tl">
                    <a:srgbClr val="000000"/>
                  </a:outerShdw>
                </a:effectLst>
                <a:ea typeface="+mn-ea"/>
              </a:rPr>
              <a:t>Modifica della struttura dell’Albo:</a:t>
            </a:r>
          </a:p>
          <a:p>
            <a:pPr algn="just"/>
            <a:endParaRPr lang="it-IT" sz="2000" b="1" dirty="0">
              <a:solidFill>
                <a:srgbClr val="FF0000"/>
              </a:solidFill>
              <a:effectLst>
                <a:outerShdw blurRad="38100" dist="38100" dir="2700000" algn="tl">
                  <a:srgbClr val="000000"/>
                </a:outerShdw>
              </a:effectLst>
              <a:ea typeface="+mn-ea"/>
            </a:endParaRPr>
          </a:p>
          <a:p>
            <a:pPr algn="just"/>
            <a:r>
              <a:rPr lang="it-IT" sz="2000" b="1" u="sng" dirty="0">
                <a:solidFill>
                  <a:schemeClr val="accent6">
                    <a:lumMod val="75000"/>
                  </a:schemeClr>
                </a:solidFill>
                <a:effectLst>
                  <a:outerShdw blurRad="38100" dist="38100" dir="2700000" sx="1000" sy="1000" algn="tl">
                    <a:srgbClr val="000000"/>
                  </a:outerShdw>
                </a:effectLst>
                <a:ea typeface="+mn-ea"/>
              </a:rPr>
              <a:t>Tripartizione degli ambiti professionali con introduzione dei settori professionali</a:t>
            </a:r>
            <a:r>
              <a:rPr lang="it-IT" sz="2000" b="1" dirty="0">
                <a:solidFill>
                  <a:schemeClr val="accent6">
                    <a:lumMod val="75000"/>
                  </a:schemeClr>
                </a:solidFill>
                <a:effectLst>
                  <a:outerShdw blurRad="38100" dist="38100" dir="2700000" sx="1000" sy="1000" algn="tl">
                    <a:srgbClr val="000000"/>
                  </a:outerShdw>
                </a:effectLst>
                <a:ea typeface="+mn-ea"/>
              </a:rPr>
              <a:t>:</a:t>
            </a:r>
          </a:p>
          <a:p>
            <a:pPr algn="just"/>
            <a:endParaRPr lang="it-IT" sz="2000" b="1" dirty="0">
              <a:solidFill>
                <a:schemeClr val="accent6">
                  <a:lumMod val="75000"/>
                </a:schemeClr>
              </a:solidFill>
              <a:effectLst>
                <a:outerShdw blurRad="38100" dist="38100" dir="2700000" sx="1000" sy="1000" algn="tl">
                  <a:srgbClr val="000000"/>
                </a:outerShdw>
              </a:effectLst>
              <a:ea typeface="+mn-ea"/>
            </a:endParaRPr>
          </a:p>
          <a:p>
            <a:pPr algn="just"/>
            <a:r>
              <a:rPr lang="it-IT" sz="2000" b="1" dirty="0">
                <a:solidFill>
                  <a:schemeClr val="accent6">
                    <a:lumMod val="75000"/>
                  </a:schemeClr>
                </a:solidFill>
                <a:effectLst>
                  <a:outerShdw blurRad="38100" dist="38100" dir="2700000" sx="1000" sy="1000" algn="tl">
                    <a:srgbClr val="000000"/>
                  </a:outerShdw>
                </a:effectLst>
                <a:ea typeface="+mn-ea"/>
              </a:rPr>
              <a:t>                     1. “biologia generale e biomedica”</a:t>
            </a:r>
          </a:p>
          <a:p>
            <a:pPr algn="just"/>
            <a:r>
              <a:rPr lang="it-IT" sz="2000" b="1" dirty="0">
                <a:solidFill>
                  <a:schemeClr val="accent6">
                    <a:lumMod val="75000"/>
                  </a:schemeClr>
                </a:solidFill>
                <a:effectLst>
                  <a:outerShdw blurRad="38100" dist="38100" dir="2700000" sx="1000" sy="1000" algn="tl">
                    <a:srgbClr val="000000"/>
                  </a:outerShdw>
                </a:effectLst>
                <a:ea typeface="+mn-ea"/>
              </a:rPr>
              <a:t>                     2. “ambiente” </a:t>
            </a:r>
          </a:p>
          <a:p>
            <a:pPr algn="just"/>
            <a:r>
              <a:rPr lang="it-IT" sz="2000" b="1" dirty="0">
                <a:solidFill>
                  <a:schemeClr val="accent6">
                    <a:lumMod val="75000"/>
                  </a:schemeClr>
                </a:solidFill>
                <a:effectLst>
                  <a:outerShdw blurRad="38100" dist="38100" dir="2700000" sx="1000" sy="1000" algn="tl">
                    <a:srgbClr val="000000"/>
                  </a:outerShdw>
                </a:effectLst>
                <a:ea typeface="+mn-ea"/>
              </a:rPr>
              <a:t>                     3. “nutrizione, igiene e sicurezza degli alimenti”</a:t>
            </a:r>
          </a:p>
          <a:p>
            <a:pPr algn="just"/>
            <a:r>
              <a:rPr lang="it-IT" sz="2000" b="1" dirty="0">
                <a:solidFill>
                  <a:schemeClr val="accent6">
                    <a:lumMod val="75000"/>
                  </a:schemeClr>
                </a:solidFill>
                <a:effectLst>
                  <a:outerShdw blurRad="38100" dist="38100" dir="2700000" sx="1000" sy="1000" algn="tl">
                    <a:srgbClr val="000000"/>
                  </a:outerShdw>
                </a:effectLst>
                <a:ea typeface="+mn-ea"/>
              </a:rPr>
              <a:t> </a:t>
            </a:r>
          </a:p>
          <a:p>
            <a:pPr algn="just"/>
            <a:r>
              <a:rPr lang="it-IT" sz="2000" b="1" u="sng" dirty="0">
                <a:solidFill>
                  <a:schemeClr val="accent6">
                    <a:lumMod val="75000"/>
                  </a:schemeClr>
                </a:solidFill>
                <a:effectLst>
                  <a:outerShdw blurRad="38100" dist="38100" dir="2700000" sx="1000" sy="1000" algn="tl">
                    <a:srgbClr val="000000"/>
                  </a:outerShdw>
                </a:effectLst>
                <a:ea typeface="+mn-ea"/>
              </a:rPr>
              <a:t>Qualificazione dei percorsi :</a:t>
            </a:r>
          </a:p>
          <a:p>
            <a:pPr algn="just"/>
            <a:r>
              <a:rPr lang="it-IT" sz="2000" b="1" dirty="0">
                <a:solidFill>
                  <a:schemeClr val="accent6">
                    <a:lumMod val="75000"/>
                  </a:schemeClr>
                </a:solidFill>
                <a:effectLst>
                  <a:outerShdw blurRad="38100" dist="38100" dir="2700000" sx="1000" sy="1000" algn="tl">
                    <a:srgbClr val="000000"/>
                  </a:outerShdw>
                </a:effectLst>
                <a:ea typeface="+mn-ea"/>
              </a:rPr>
              <a:t>Sono stati proposte delle integrazioni di CFU di formazione nel </a:t>
            </a:r>
            <a:r>
              <a:rPr lang="it-IT" sz="2000" b="1" dirty="0">
                <a:solidFill>
                  <a:srgbClr val="FF0000"/>
                </a:solidFill>
                <a:effectLst>
                  <a:outerShdw blurRad="38100" dist="38100" dir="2700000" sx="1000" sy="1000" algn="tl">
                    <a:srgbClr val="000000"/>
                  </a:outerShdw>
                </a:effectLst>
                <a:ea typeface="+mn-ea"/>
              </a:rPr>
              <a:t>tirocinio pratico professionalizzante</a:t>
            </a:r>
            <a:r>
              <a:rPr lang="it-IT" sz="2000" b="1" dirty="0">
                <a:solidFill>
                  <a:srgbClr val="66FF33"/>
                </a:solidFill>
                <a:effectLst>
                  <a:outerShdw blurRad="38100" dist="38100" dir="2700000" sx="1000" sy="1000" algn="tl">
                    <a:srgbClr val="000000"/>
                  </a:outerShdw>
                </a:effectLst>
                <a:ea typeface="+mn-ea"/>
              </a:rPr>
              <a:t> </a:t>
            </a:r>
            <a:r>
              <a:rPr lang="it-IT" sz="2000" b="1" dirty="0">
                <a:solidFill>
                  <a:schemeClr val="accent6">
                    <a:lumMod val="75000"/>
                  </a:schemeClr>
                </a:solidFill>
                <a:effectLst>
                  <a:outerShdw blurRad="38100" dist="38100" dir="2700000" sx="1000" sy="1000" algn="tl">
                    <a:srgbClr val="000000"/>
                  </a:outerShdw>
                </a:effectLst>
                <a:ea typeface="+mn-ea"/>
              </a:rPr>
              <a:t>per l’accesso alle lauree magistrali che consentono l’iscrizione all’Albo di laureati triennali di classi di laurea diverse dalle triennali previste dal DPR 328/2001.</a:t>
            </a:r>
          </a:p>
        </p:txBody>
      </p:sp>
      <p:cxnSp>
        <p:nvCxnSpPr>
          <p:cNvPr id="13" name="Connettore 2 12">
            <a:extLst>
              <a:ext uri="{FF2B5EF4-FFF2-40B4-BE49-F238E27FC236}">
                <a16:creationId xmlns:a16="http://schemas.microsoft.com/office/drawing/2014/main" id="{4DCFECA2-FE6A-E9E7-33A6-28420A2D2E1B}"/>
              </a:ext>
            </a:extLst>
          </p:cNvPr>
          <p:cNvCxnSpPr>
            <a:cxnSpLocks/>
          </p:cNvCxnSpPr>
          <p:nvPr/>
        </p:nvCxnSpPr>
        <p:spPr>
          <a:xfrm>
            <a:off x="146959" y="3284984"/>
            <a:ext cx="360040" cy="0"/>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pic>
        <p:nvPicPr>
          <p:cNvPr id="16" name="Immagine 15">
            <a:extLst>
              <a:ext uri="{FF2B5EF4-FFF2-40B4-BE49-F238E27FC236}">
                <a16:creationId xmlns:a16="http://schemas.microsoft.com/office/drawing/2014/main" id="{59FC9F5C-28D1-8B9B-FF50-FDFA1A3F22C3}"/>
              </a:ext>
            </a:extLst>
          </p:cNvPr>
          <p:cNvPicPr>
            <a:picLocks noChangeAspect="1"/>
          </p:cNvPicPr>
          <p:nvPr/>
        </p:nvPicPr>
        <p:blipFill>
          <a:blip r:embed="rId5"/>
          <a:stretch>
            <a:fillRect/>
          </a:stretch>
        </p:blipFill>
        <p:spPr>
          <a:xfrm>
            <a:off x="187335" y="5373216"/>
            <a:ext cx="438950" cy="158510"/>
          </a:xfrm>
          <a:prstGeom prst="rect">
            <a:avLst/>
          </a:prstGeom>
        </p:spPr>
      </p:pic>
      <p:pic>
        <p:nvPicPr>
          <p:cNvPr id="9" name="Immagine 8">
            <a:extLst>
              <a:ext uri="{FF2B5EF4-FFF2-40B4-BE49-F238E27FC236}">
                <a16:creationId xmlns:a16="http://schemas.microsoft.com/office/drawing/2014/main" id="{09D6E3F0-EB82-A046-2CD2-38154D5B0552}"/>
              </a:ext>
            </a:extLst>
          </p:cNvPr>
          <p:cNvPicPr>
            <a:picLocks noChangeAspect="1"/>
          </p:cNvPicPr>
          <p:nvPr/>
        </p:nvPicPr>
        <p:blipFill>
          <a:blip r:embed="rId6"/>
          <a:stretch>
            <a:fillRect/>
          </a:stretch>
        </p:blipFill>
        <p:spPr>
          <a:xfrm>
            <a:off x="3566265" y="95159"/>
            <a:ext cx="1975275" cy="1042506"/>
          </a:xfrm>
          <a:prstGeom prst="rect">
            <a:avLst/>
          </a:prstGeom>
        </p:spPr>
      </p:pic>
      <p:sp>
        <p:nvSpPr>
          <p:cNvPr id="11" name="Rettangolo 10">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686738827"/>
      </p:ext>
    </p:extLst>
  </p:cSld>
  <p:clrMapOvr>
    <a:masterClrMapping/>
  </p:clrMapOvr>
  <p:transition advTm="67859">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AF159-CFA6-B2F3-012C-528ECC5EFB90}"/>
            </a:ext>
          </a:extLst>
        </p:cNvPr>
        <p:cNvGrpSpPr/>
        <p:nvPr/>
      </p:nvGrpSpPr>
      <p:grpSpPr>
        <a:xfrm>
          <a:off x="0" y="0"/>
          <a:ext cx="0" cy="0"/>
          <a:chOff x="0" y="0"/>
          <a:chExt cx="0" cy="0"/>
        </a:xfrm>
      </p:grpSpPr>
      <p:sp>
        <p:nvSpPr>
          <p:cNvPr id="2072" name="Text Box 24">
            <a:extLst>
              <a:ext uri="{FF2B5EF4-FFF2-40B4-BE49-F238E27FC236}">
                <a16:creationId xmlns:a16="http://schemas.microsoft.com/office/drawing/2014/main" id="{6583D7E4-916A-6210-1D98-3719B5012990}"/>
              </a:ext>
            </a:extLst>
          </p:cNvPr>
          <p:cNvSpPr txBox="1">
            <a:spLocks noChangeArrowheads="1"/>
          </p:cNvSpPr>
          <p:nvPr/>
        </p:nvSpPr>
        <p:spPr bwMode="auto">
          <a:xfrm>
            <a:off x="-629557" y="4039098"/>
            <a:ext cx="9144000" cy="701675"/>
          </a:xfrm>
          <a:prstGeom prst="rect">
            <a:avLst/>
          </a:prstGeom>
          <a:noFill/>
          <a:ln>
            <a:noFill/>
          </a:ln>
          <a:effectLst/>
        </p:spPr>
        <p:txBody>
          <a:bodyPr>
            <a:spAutoFit/>
          </a:bodyPr>
          <a:lstStyle/>
          <a:p>
            <a:pPr algn="ctr" eaLnBrk="1" hangingPunct="1">
              <a:defRPr/>
            </a:pPr>
            <a:endParaRPr lang="it-IT" sz="2000" b="1" dirty="0">
              <a:solidFill>
                <a:srgbClr val="FFFF00"/>
              </a:solidFill>
              <a:effectLst>
                <a:outerShdw blurRad="38100" dist="38100" dir="2700000" algn="tl">
                  <a:srgbClr val="000000"/>
                </a:outerShdw>
              </a:effectLst>
              <a:ea typeface="+mn-ea"/>
            </a:endParaRPr>
          </a:p>
          <a:p>
            <a:pPr algn="ctr" eaLnBrk="1" hangingPunct="1">
              <a:defRPr/>
            </a:pPr>
            <a:endParaRPr lang="it-IT" sz="2000" b="1" dirty="0">
              <a:solidFill>
                <a:srgbClr val="FFFF00"/>
              </a:solidFill>
              <a:effectLst>
                <a:outerShdw blurRad="38100" dist="38100" dir="2700000" algn="tl">
                  <a:srgbClr val="000000"/>
                </a:outerShdw>
              </a:effectLst>
              <a:ea typeface="+mn-ea"/>
            </a:endParaRPr>
          </a:p>
        </p:txBody>
      </p:sp>
      <p:sp>
        <p:nvSpPr>
          <p:cNvPr id="2074" name="Text Box 26">
            <a:extLst>
              <a:ext uri="{FF2B5EF4-FFF2-40B4-BE49-F238E27FC236}">
                <a16:creationId xmlns:a16="http://schemas.microsoft.com/office/drawing/2014/main" id="{85F2E8B9-56E7-1C0B-79FF-1B41B66BCD91}"/>
              </a:ext>
            </a:extLst>
          </p:cNvPr>
          <p:cNvSpPr txBox="1">
            <a:spLocks noChangeArrowheads="1"/>
          </p:cNvSpPr>
          <p:nvPr/>
        </p:nvSpPr>
        <p:spPr bwMode="auto">
          <a:xfrm>
            <a:off x="144016" y="1409175"/>
            <a:ext cx="9144000" cy="1261884"/>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kumimoji="0" lang="it-IT" altLang="it-IT" sz="28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rPr>
              <a:t>Classi di laurea</a:t>
            </a:r>
            <a:endParaRPr lang="it-IT" altLang="it-IT" sz="3600" b="1" i="1" dirty="0">
              <a:solidFill>
                <a:srgbClr val="FF3300"/>
              </a:solidFill>
              <a:effectLst>
                <a:outerShdw blurRad="38100" dist="38100" dir="2700000" algn="tl">
                  <a:srgbClr val="000000"/>
                </a:outerShdw>
              </a:effectLst>
              <a:latin typeface="Arial" panose="020B0604020202020204" pitchFamily="34" charset="0"/>
            </a:endParaRP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p:txBody>
      </p:sp>
      <p:sp>
        <p:nvSpPr>
          <p:cNvPr id="10" name="CasellaDiTesto 9">
            <a:extLst>
              <a:ext uri="{FF2B5EF4-FFF2-40B4-BE49-F238E27FC236}">
                <a16:creationId xmlns:a16="http://schemas.microsoft.com/office/drawing/2014/main" id="{D7B8F150-F2B2-A904-957C-1D958A6A37D7}"/>
              </a:ext>
            </a:extLst>
          </p:cNvPr>
          <p:cNvSpPr txBox="1"/>
          <p:nvPr/>
        </p:nvSpPr>
        <p:spPr>
          <a:xfrm>
            <a:off x="611560" y="2564904"/>
            <a:ext cx="8208912" cy="2474652"/>
          </a:xfrm>
          <a:prstGeom prst="rect">
            <a:avLst/>
          </a:prstGeom>
          <a:noFill/>
        </p:spPr>
        <p:txBody>
          <a:bodyPr wrap="square">
            <a:spAutoFit/>
          </a:bodyPr>
          <a:lstStyle/>
          <a:p>
            <a:pPr lvl="0" algn="just">
              <a:lnSpc>
                <a:spcPct val="107000"/>
              </a:lnSpc>
              <a:tabLst>
                <a:tab pos="491490" algn="l"/>
              </a:tabLst>
            </a:pPr>
            <a:r>
              <a:rPr lang="it-IT" b="1" dirty="0">
                <a:solidFill>
                  <a:schemeClr val="accent6">
                    <a:lumMod val="75000"/>
                  </a:schemeClr>
                </a:solidFill>
                <a:effectLst>
                  <a:outerShdw blurRad="38100" dist="38100" dir="2700000" sx="1000" sy="1000" algn="tl">
                    <a:srgbClr val="000000"/>
                  </a:outerShdw>
                </a:effectLst>
                <a:ea typeface="+mn-ea"/>
              </a:rPr>
              <a:t>Per l’iscrizione all’albo dei biologi è richiesto il possesso della laurea magistrale in una delle classi:</a:t>
            </a:r>
          </a:p>
          <a:p>
            <a:pPr lvl="0" algn="just">
              <a:lnSpc>
                <a:spcPct val="107000"/>
              </a:lnSpc>
            </a:pPr>
            <a:r>
              <a:rPr lang="it-IT" b="1" dirty="0">
                <a:solidFill>
                  <a:srgbClr val="FF0000"/>
                </a:solidFill>
                <a:effectLst>
                  <a:outerShdw blurRad="38100" dist="38100" dir="2700000" sx="1000" sy="1000" algn="tl">
                    <a:srgbClr val="000000"/>
                  </a:outerShdw>
                </a:effectLst>
                <a:ea typeface="+mn-ea"/>
              </a:rPr>
              <a:t>Settore “biologia generale” </a:t>
            </a:r>
          </a:p>
          <a:p>
            <a:pPr marL="342900" lvl="0" indent="-342900" algn="just">
              <a:lnSpc>
                <a:spcPct val="107000"/>
              </a:lnSpc>
              <a:buFont typeface="+mj-lt"/>
              <a:buAutoNum type="arabicParenR"/>
            </a:pPr>
            <a:r>
              <a:rPr lang="it-IT" b="1" dirty="0">
                <a:solidFill>
                  <a:schemeClr val="accent6">
                    <a:lumMod val="75000"/>
                  </a:schemeClr>
                </a:solidFill>
                <a:effectLst>
                  <a:outerShdw blurRad="38100" dist="38100" dir="2700000" sx="1000" sy="1000" algn="tl">
                    <a:srgbClr val="000000"/>
                  </a:outerShdw>
                </a:effectLst>
                <a:ea typeface="+mn-ea"/>
              </a:rPr>
              <a:t>classe LM-6 - Biologia;</a:t>
            </a:r>
          </a:p>
          <a:p>
            <a:pPr marL="342900" lvl="0" indent="-342900" algn="just">
              <a:lnSpc>
                <a:spcPct val="107000"/>
              </a:lnSpc>
              <a:buFont typeface="+mj-lt"/>
              <a:buAutoNum type="arabicParenR"/>
            </a:pPr>
            <a:r>
              <a:rPr lang="it-IT" b="1" dirty="0">
                <a:solidFill>
                  <a:schemeClr val="accent6">
                    <a:lumMod val="75000"/>
                  </a:schemeClr>
                </a:solidFill>
                <a:effectLst>
                  <a:outerShdw blurRad="38100" dist="38100" dir="2700000" sx="1000" sy="1000" algn="tl">
                    <a:srgbClr val="000000"/>
                  </a:outerShdw>
                </a:effectLst>
                <a:ea typeface="+mn-ea"/>
              </a:rPr>
              <a:t>classe LM-7 - Biotecnologie agrarie;</a:t>
            </a:r>
          </a:p>
          <a:p>
            <a:pPr marL="342900" lvl="0" indent="-342900" algn="just">
              <a:lnSpc>
                <a:spcPct val="107000"/>
              </a:lnSpc>
              <a:buFont typeface="+mj-lt"/>
              <a:buAutoNum type="arabicParenR"/>
            </a:pPr>
            <a:r>
              <a:rPr lang="it-IT" b="1" dirty="0">
                <a:solidFill>
                  <a:schemeClr val="accent6">
                    <a:lumMod val="75000"/>
                  </a:schemeClr>
                </a:solidFill>
                <a:effectLst>
                  <a:outerShdw blurRad="38100" dist="38100" dir="2700000" sx="1000" sy="1000" algn="tl">
                    <a:srgbClr val="000000"/>
                  </a:outerShdw>
                </a:effectLst>
                <a:ea typeface="+mn-ea"/>
              </a:rPr>
              <a:t>classe LM-8 - Biotecnologie industriali;</a:t>
            </a:r>
          </a:p>
          <a:p>
            <a:pPr marL="342900" lvl="0" indent="-342900" algn="just">
              <a:lnSpc>
                <a:spcPct val="107000"/>
              </a:lnSpc>
              <a:buFont typeface="+mj-lt"/>
              <a:buAutoNum type="arabicParenR"/>
            </a:pPr>
            <a:r>
              <a:rPr lang="it-IT" b="1" dirty="0">
                <a:solidFill>
                  <a:schemeClr val="accent6">
                    <a:lumMod val="75000"/>
                  </a:schemeClr>
                </a:solidFill>
                <a:effectLst>
                  <a:outerShdw blurRad="38100" dist="38100" dir="2700000" sx="1000" sy="1000" algn="tl">
                    <a:srgbClr val="000000"/>
                  </a:outerShdw>
                </a:effectLst>
                <a:ea typeface="+mn-ea"/>
              </a:rPr>
              <a:t>classe LM-9 - Biotecnologie mediche, veterinarie, e farmaceutiche.</a:t>
            </a:r>
          </a:p>
          <a:p>
            <a:pPr algn="just"/>
            <a:endParaRPr lang="it-IT" sz="2000" b="1" dirty="0">
              <a:solidFill>
                <a:srgbClr val="FF0000"/>
              </a:solidFill>
              <a:effectLst>
                <a:outerShdw blurRad="38100" dist="38100" dir="2700000" algn="tl">
                  <a:srgbClr val="000000"/>
                </a:outerShdw>
              </a:effectLst>
              <a:ea typeface="+mn-ea"/>
            </a:endParaRPr>
          </a:p>
        </p:txBody>
      </p:sp>
      <p:pic>
        <p:nvPicPr>
          <p:cNvPr id="5" name="Immagine 4">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3926168984"/>
      </p:ext>
    </p:extLst>
  </p:cSld>
  <p:clrMapOvr>
    <a:masterClrMapping/>
  </p:clrMapOvr>
  <p:transition advTm="67859">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EF64F-5654-646F-B813-1207C32F8BD7}"/>
            </a:ext>
          </a:extLst>
        </p:cNvPr>
        <p:cNvGrpSpPr/>
        <p:nvPr/>
      </p:nvGrpSpPr>
      <p:grpSpPr>
        <a:xfrm>
          <a:off x="0" y="0"/>
          <a:ext cx="0" cy="0"/>
          <a:chOff x="0" y="0"/>
          <a:chExt cx="0" cy="0"/>
        </a:xfrm>
      </p:grpSpPr>
      <p:sp>
        <p:nvSpPr>
          <p:cNvPr id="2072" name="Text Box 24">
            <a:extLst>
              <a:ext uri="{FF2B5EF4-FFF2-40B4-BE49-F238E27FC236}">
                <a16:creationId xmlns:a16="http://schemas.microsoft.com/office/drawing/2014/main" id="{FF0C788A-6AA2-3FA7-BC7B-F12236446EDA}"/>
              </a:ext>
            </a:extLst>
          </p:cNvPr>
          <p:cNvSpPr txBox="1">
            <a:spLocks noChangeArrowheads="1"/>
          </p:cNvSpPr>
          <p:nvPr/>
        </p:nvSpPr>
        <p:spPr bwMode="auto">
          <a:xfrm>
            <a:off x="-629557" y="4039098"/>
            <a:ext cx="9144000" cy="701675"/>
          </a:xfrm>
          <a:prstGeom prst="rect">
            <a:avLst/>
          </a:prstGeom>
          <a:noFill/>
          <a:ln>
            <a:noFill/>
          </a:ln>
          <a:effectLst/>
        </p:spPr>
        <p:txBody>
          <a:bodyPr>
            <a:spAutoFit/>
          </a:bodyPr>
          <a:lstStyle/>
          <a:p>
            <a:pPr algn="ctr" eaLnBrk="1" hangingPunct="1">
              <a:defRPr/>
            </a:pPr>
            <a:endParaRPr lang="it-IT" sz="2000" b="1" dirty="0">
              <a:solidFill>
                <a:srgbClr val="FFFF00"/>
              </a:solidFill>
              <a:effectLst>
                <a:outerShdw blurRad="38100" dist="38100" dir="2700000" algn="tl">
                  <a:srgbClr val="000000"/>
                </a:outerShdw>
              </a:effectLst>
              <a:ea typeface="+mn-ea"/>
            </a:endParaRPr>
          </a:p>
          <a:p>
            <a:pPr algn="ctr" eaLnBrk="1" hangingPunct="1">
              <a:defRPr/>
            </a:pPr>
            <a:endParaRPr lang="it-IT" sz="2000" b="1" dirty="0">
              <a:solidFill>
                <a:srgbClr val="FFFF00"/>
              </a:solidFill>
              <a:effectLst>
                <a:outerShdw blurRad="38100" dist="38100" dir="2700000" algn="tl">
                  <a:srgbClr val="000000"/>
                </a:outerShdw>
              </a:effectLst>
              <a:ea typeface="+mn-ea"/>
            </a:endParaRPr>
          </a:p>
        </p:txBody>
      </p:sp>
      <p:sp>
        <p:nvSpPr>
          <p:cNvPr id="2074" name="Text Box 26">
            <a:extLst>
              <a:ext uri="{FF2B5EF4-FFF2-40B4-BE49-F238E27FC236}">
                <a16:creationId xmlns:a16="http://schemas.microsoft.com/office/drawing/2014/main" id="{6414C2EA-754E-C01F-B89B-82360F3EA419}"/>
              </a:ext>
            </a:extLst>
          </p:cNvPr>
          <p:cNvSpPr txBox="1">
            <a:spLocks noChangeArrowheads="1"/>
          </p:cNvSpPr>
          <p:nvPr/>
        </p:nvSpPr>
        <p:spPr bwMode="auto">
          <a:xfrm>
            <a:off x="144016" y="1556792"/>
            <a:ext cx="9144000" cy="1261884"/>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kumimoji="0" lang="it-IT" altLang="it-IT" sz="28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rPr>
              <a:t>Classi di laurea</a:t>
            </a:r>
            <a:endParaRPr lang="it-IT" altLang="it-IT" sz="3600" b="1" i="1" dirty="0">
              <a:solidFill>
                <a:srgbClr val="FF3300"/>
              </a:solidFill>
              <a:effectLst>
                <a:outerShdw blurRad="38100" dist="38100" dir="2700000" algn="tl">
                  <a:srgbClr val="000000"/>
                </a:outerShdw>
              </a:effectLst>
              <a:latin typeface="Arial" panose="020B0604020202020204" pitchFamily="34" charset="0"/>
            </a:endParaRP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p:txBody>
      </p:sp>
      <p:sp>
        <p:nvSpPr>
          <p:cNvPr id="10" name="CasellaDiTesto 9">
            <a:extLst>
              <a:ext uri="{FF2B5EF4-FFF2-40B4-BE49-F238E27FC236}">
                <a16:creationId xmlns:a16="http://schemas.microsoft.com/office/drawing/2014/main" id="{532E3495-13F3-77A4-5CC0-76AF10D9A71F}"/>
              </a:ext>
            </a:extLst>
          </p:cNvPr>
          <p:cNvSpPr txBox="1"/>
          <p:nvPr/>
        </p:nvSpPr>
        <p:spPr>
          <a:xfrm>
            <a:off x="611560" y="2420888"/>
            <a:ext cx="8208912" cy="2474652"/>
          </a:xfrm>
          <a:prstGeom prst="rect">
            <a:avLst/>
          </a:prstGeom>
          <a:noFill/>
        </p:spPr>
        <p:txBody>
          <a:bodyPr wrap="square">
            <a:spAutoFit/>
          </a:bodyPr>
          <a:lstStyle/>
          <a:p>
            <a:pPr lvl="0" algn="just">
              <a:lnSpc>
                <a:spcPct val="107000"/>
              </a:lnSpc>
              <a:tabLst>
                <a:tab pos="845820" algn="l"/>
              </a:tabLst>
            </a:pPr>
            <a:r>
              <a:rPr lang="it-IT" b="1" dirty="0">
                <a:solidFill>
                  <a:srgbClr val="FF0000"/>
                </a:solidFill>
                <a:effectLst>
                  <a:outerShdw blurRad="38100" dist="38100" dir="2700000" sx="1000" sy="1000" algn="tl">
                    <a:srgbClr val="000000"/>
                  </a:outerShdw>
                </a:effectLst>
                <a:ea typeface="+mn-ea"/>
              </a:rPr>
              <a:t>Settore “ambiente”</a:t>
            </a:r>
          </a:p>
          <a:p>
            <a:pPr marL="342900" lvl="0" indent="-342900" algn="just">
              <a:lnSpc>
                <a:spcPct val="107000"/>
              </a:lnSpc>
              <a:buFont typeface="+mj-lt"/>
              <a:buAutoNum type="arabicParenR"/>
              <a:tabLst>
                <a:tab pos="845820" algn="l"/>
              </a:tabLst>
            </a:pPr>
            <a:r>
              <a:rPr lang="it-IT" b="1" dirty="0">
                <a:solidFill>
                  <a:schemeClr val="accent6">
                    <a:lumMod val="75000"/>
                  </a:schemeClr>
                </a:solidFill>
                <a:effectLst>
                  <a:outerShdw blurRad="38100" dist="38100" dir="2700000" sx="1000" sy="1000" algn="tl">
                    <a:srgbClr val="000000"/>
                  </a:outerShdw>
                </a:effectLst>
                <a:ea typeface="+mn-ea"/>
              </a:rPr>
              <a:t>classe LM-6 - Biologia;</a:t>
            </a:r>
          </a:p>
          <a:p>
            <a:pPr marL="342900" lvl="0" indent="-342900" algn="just">
              <a:lnSpc>
                <a:spcPct val="107000"/>
              </a:lnSpc>
              <a:buFont typeface="+mj-lt"/>
              <a:buAutoNum type="arabicParenR"/>
              <a:tabLst>
                <a:tab pos="845820" algn="l"/>
              </a:tabLst>
            </a:pPr>
            <a:r>
              <a:rPr lang="it-IT" b="1" dirty="0">
                <a:solidFill>
                  <a:schemeClr val="accent6">
                    <a:lumMod val="75000"/>
                  </a:schemeClr>
                </a:solidFill>
                <a:effectLst>
                  <a:outerShdw blurRad="38100" dist="38100" dir="2700000" sx="1000" sy="1000" algn="tl">
                    <a:srgbClr val="000000"/>
                  </a:outerShdw>
                </a:effectLst>
                <a:ea typeface="+mn-ea"/>
              </a:rPr>
              <a:t>classe LM-7 - Biotecnologie agrarie;</a:t>
            </a:r>
          </a:p>
          <a:p>
            <a:pPr marL="342900" lvl="0" indent="-342900" algn="just">
              <a:lnSpc>
                <a:spcPct val="107000"/>
              </a:lnSpc>
              <a:buFont typeface="+mj-lt"/>
              <a:buAutoNum type="arabicParenR"/>
              <a:tabLst>
                <a:tab pos="845820" algn="l"/>
              </a:tabLst>
            </a:pPr>
            <a:r>
              <a:rPr lang="it-IT" b="1" dirty="0">
                <a:solidFill>
                  <a:schemeClr val="accent6">
                    <a:lumMod val="75000"/>
                  </a:schemeClr>
                </a:solidFill>
                <a:effectLst>
                  <a:outerShdw blurRad="38100" dist="38100" dir="2700000" sx="1000" sy="1000" algn="tl">
                    <a:srgbClr val="000000"/>
                  </a:outerShdw>
                </a:effectLst>
                <a:ea typeface="+mn-ea"/>
              </a:rPr>
              <a:t>classe LM-8 - Biotecnologie industriali;</a:t>
            </a:r>
          </a:p>
          <a:p>
            <a:pPr marL="342900" lvl="0" indent="-342900" algn="just">
              <a:lnSpc>
                <a:spcPct val="107000"/>
              </a:lnSpc>
              <a:buFont typeface="+mj-lt"/>
              <a:buAutoNum type="arabicParenR"/>
              <a:tabLst>
                <a:tab pos="845820" algn="l"/>
              </a:tabLst>
            </a:pPr>
            <a:r>
              <a:rPr lang="it-IT" b="1" dirty="0">
                <a:solidFill>
                  <a:schemeClr val="accent6">
                    <a:lumMod val="75000"/>
                  </a:schemeClr>
                </a:solidFill>
                <a:effectLst>
                  <a:outerShdw blurRad="38100" dist="38100" dir="2700000" sx="1000" sy="1000" algn="tl">
                    <a:srgbClr val="000000"/>
                  </a:outerShdw>
                </a:effectLst>
                <a:ea typeface="+mn-ea"/>
              </a:rPr>
              <a:t>classe LM-9 - Biotecnologie mediche, veterinarie, e farmaceutiche;</a:t>
            </a:r>
          </a:p>
          <a:p>
            <a:pPr marL="342900" lvl="0" indent="-342900" algn="just">
              <a:lnSpc>
                <a:spcPct val="107000"/>
              </a:lnSpc>
              <a:buFont typeface="+mj-lt"/>
              <a:buAutoNum type="arabicParenR"/>
              <a:tabLst>
                <a:tab pos="845820" algn="l"/>
              </a:tabLst>
            </a:pPr>
            <a:r>
              <a:rPr lang="it-IT" b="1" dirty="0">
                <a:solidFill>
                  <a:schemeClr val="accent6">
                    <a:lumMod val="75000"/>
                  </a:schemeClr>
                </a:solidFill>
                <a:effectLst>
                  <a:outerShdw blurRad="38100" dist="38100" dir="2700000" sx="1000" sy="1000" algn="tl">
                    <a:srgbClr val="000000"/>
                  </a:outerShdw>
                </a:effectLst>
                <a:ea typeface="+mn-ea"/>
              </a:rPr>
              <a:t>classe LM-60 - Scienze della natura;</a:t>
            </a:r>
          </a:p>
          <a:p>
            <a:pPr marL="342900" lvl="0" indent="-342900" algn="just">
              <a:lnSpc>
                <a:spcPct val="107000"/>
              </a:lnSpc>
              <a:buFont typeface="+mj-lt"/>
              <a:buAutoNum type="arabicParenR"/>
              <a:tabLst>
                <a:tab pos="845820" algn="l"/>
              </a:tabLst>
            </a:pPr>
            <a:r>
              <a:rPr lang="it-IT" b="1" dirty="0">
                <a:solidFill>
                  <a:schemeClr val="accent6">
                    <a:lumMod val="75000"/>
                  </a:schemeClr>
                </a:solidFill>
                <a:effectLst>
                  <a:outerShdw blurRad="38100" dist="38100" dir="2700000" sx="1000" sy="1000" algn="tl">
                    <a:srgbClr val="000000"/>
                  </a:outerShdw>
                </a:effectLst>
                <a:ea typeface="+mn-ea"/>
              </a:rPr>
              <a:t>classe LM 75 - Scienze e tecnologie per l’ambiente e il territorio.</a:t>
            </a:r>
          </a:p>
          <a:p>
            <a:pPr algn="just"/>
            <a:endParaRPr lang="it-IT" sz="2000" b="1" dirty="0">
              <a:solidFill>
                <a:srgbClr val="FF0000"/>
              </a:solidFill>
              <a:effectLst>
                <a:outerShdw blurRad="38100" dist="38100" dir="2700000" algn="tl">
                  <a:srgbClr val="000000"/>
                </a:outerShdw>
              </a:effectLst>
              <a:ea typeface="+mn-ea"/>
            </a:endParaRPr>
          </a:p>
        </p:txBody>
      </p:sp>
      <p:pic>
        <p:nvPicPr>
          <p:cNvPr id="5" name="Immagine 4">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1917126835"/>
      </p:ext>
    </p:extLst>
  </p:cSld>
  <p:clrMapOvr>
    <a:masterClrMapping/>
  </p:clrMapOvr>
  <p:transition advTm="67859">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C2A08-CB0D-74E7-3307-8D91C05FAB32}"/>
            </a:ext>
          </a:extLst>
        </p:cNvPr>
        <p:cNvGrpSpPr/>
        <p:nvPr/>
      </p:nvGrpSpPr>
      <p:grpSpPr>
        <a:xfrm>
          <a:off x="0" y="0"/>
          <a:ext cx="0" cy="0"/>
          <a:chOff x="0" y="0"/>
          <a:chExt cx="0" cy="0"/>
        </a:xfrm>
      </p:grpSpPr>
      <p:sp>
        <p:nvSpPr>
          <p:cNvPr id="2072" name="Text Box 24">
            <a:extLst>
              <a:ext uri="{FF2B5EF4-FFF2-40B4-BE49-F238E27FC236}">
                <a16:creationId xmlns:a16="http://schemas.microsoft.com/office/drawing/2014/main" id="{E9796EE8-D57E-CE29-CBD5-3FFA5645BD4C}"/>
              </a:ext>
            </a:extLst>
          </p:cNvPr>
          <p:cNvSpPr txBox="1">
            <a:spLocks noChangeArrowheads="1"/>
          </p:cNvSpPr>
          <p:nvPr/>
        </p:nvSpPr>
        <p:spPr bwMode="auto">
          <a:xfrm>
            <a:off x="-629557" y="4039098"/>
            <a:ext cx="9144000" cy="701675"/>
          </a:xfrm>
          <a:prstGeom prst="rect">
            <a:avLst/>
          </a:prstGeom>
          <a:noFill/>
          <a:ln>
            <a:noFill/>
          </a:ln>
          <a:effectLst/>
        </p:spPr>
        <p:txBody>
          <a:bodyPr>
            <a:spAutoFit/>
          </a:bodyPr>
          <a:lstStyle/>
          <a:p>
            <a:pPr algn="ctr" eaLnBrk="1" hangingPunct="1">
              <a:defRPr/>
            </a:pPr>
            <a:endParaRPr lang="it-IT" sz="2000" b="1" dirty="0">
              <a:solidFill>
                <a:srgbClr val="FFFF00"/>
              </a:solidFill>
              <a:effectLst>
                <a:outerShdw blurRad="38100" dist="38100" dir="2700000" algn="tl">
                  <a:srgbClr val="000000"/>
                </a:outerShdw>
              </a:effectLst>
              <a:ea typeface="+mn-ea"/>
            </a:endParaRPr>
          </a:p>
          <a:p>
            <a:pPr algn="ctr" eaLnBrk="1" hangingPunct="1">
              <a:defRPr/>
            </a:pPr>
            <a:endParaRPr lang="it-IT" sz="2000" b="1" dirty="0">
              <a:solidFill>
                <a:srgbClr val="FFFF00"/>
              </a:solidFill>
              <a:effectLst>
                <a:outerShdw blurRad="38100" dist="38100" dir="2700000" algn="tl">
                  <a:srgbClr val="000000"/>
                </a:outerShdw>
              </a:effectLst>
              <a:ea typeface="+mn-ea"/>
            </a:endParaRPr>
          </a:p>
        </p:txBody>
      </p:sp>
      <p:sp>
        <p:nvSpPr>
          <p:cNvPr id="2074" name="Text Box 26">
            <a:extLst>
              <a:ext uri="{FF2B5EF4-FFF2-40B4-BE49-F238E27FC236}">
                <a16:creationId xmlns:a16="http://schemas.microsoft.com/office/drawing/2014/main" id="{CD9D5012-5A19-8DB0-EF66-1C6A99584F6C}"/>
              </a:ext>
            </a:extLst>
          </p:cNvPr>
          <p:cNvSpPr txBox="1">
            <a:spLocks noChangeArrowheads="1"/>
          </p:cNvSpPr>
          <p:nvPr/>
        </p:nvSpPr>
        <p:spPr bwMode="auto">
          <a:xfrm>
            <a:off x="0" y="1844824"/>
            <a:ext cx="9144000" cy="1261884"/>
          </a:xfrm>
          <a:prstGeom prst="rect">
            <a:avLst/>
          </a:prstGeom>
          <a:noFill/>
          <a:ln>
            <a:noFill/>
          </a:ln>
          <a:effec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r>
              <a:rPr kumimoji="0" lang="it-IT" altLang="it-IT" sz="2800" b="1" i="1"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panose="020B0604020202020204" pitchFamily="34" charset="0"/>
                <a:ea typeface="ＭＳ Ｐゴシック" panose="020B0600070205080204" pitchFamily="34" charset="-128"/>
                <a:cs typeface="+mn-cs"/>
              </a:rPr>
              <a:t>Classi di laurea</a:t>
            </a:r>
            <a:endParaRPr lang="it-IT" altLang="it-IT" sz="3600" b="1" i="1" dirty="0">
              <a:solidFill>
                <a:srgbClr val="FF3300"/>
              </a:solidFill>
              <a:effectLst>
                <a:outerShdw blurRad="38100" dist="38100" dir="2700000" algn="tl">
                  <a:srgbClr val="000000"/>
                </a:outerShdw>
              </a:effectLst>
              <a:latin typeface="Arial" panose="020B0604020202020204" pitchFamily="34" charset="0"/>
            </a:endParaRP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a:p>
            <a:pPr algn="ctr" eaLnBrk="1" hangingPunct="1">
              <a:defRPr/>
            </a:pPr>
            <a:endParaRPr lang="it-IT" altLang="it-IT" b="1" i="1" dirty="0">
              <a:solidFill>
                <a:srgbClr val="FF3300"/>
              </a:solidFill>
              <a:effectLst>
                <a:outerShdw blurRad="38100" dist="38100" dir="2700000" algn="tl">
                  <a:srgbClr val="000000"/>
                </a:outerShdw>
              </a:effectLst>
              <a:latin typeface="Arial" panose="020B0604020202020204" pitchFamily="34" charset="0"/>
            </a:endParaRPr>
          </a:p>
        </p:txBody>
      </p:sp>
      <p:sp>
        <p:nvSpPr>
          <p:cNvPr id="10" name="CasellaDiTesto 9">
            <a:extLst>
              <a:ext uri="{FF2B5EF4-FFF2-40B4-BE49-F238E27FC236}">
                <a16:creationId xmlns:a16="http://schemas.microsoft.com/office/drawing/2014/main" id="{2B70AE7A-5477-5228-4A02-1E45226711AB}"/>
              </a:ext>
            </a:extLst>
          </p:cNvPr>
          <p:cNvSpPr txBox="1"/>
          <p:nvPr/>
        </p:nvSpPr>
        <p:spPr>
          <a:xfrm>
            <a:off x="467544" y="2898657"/>
            <a:ext cx="8208912" cy="2280881"/>
          </a:xfrm>
          <a:prstGeom prst="rect">
            <a:avLst/>
          </a:prstGeom>
          <a:noFill/>
        </p:spPr>
        <p:txBody>
          <a:bodyPr wrap="square">
            <a:spAutoFit/>
          </a:bodyPr>
          <a:lstStyle/>
          <a:p>
            <a:pPr lvl="0" algn="just">
              <a:lnSpc>
                <a:spcPct val="107000"/>
              </a:lnSpc>
            </a:pPr>
            <a:r>
              <a:rPr lang="it-IT" b="1" dirty="0">
                <a:solidFill>
                  <a:srgbClr val="FF0000"/>
                </a:solidFill>
                <a:effectLst>
                  <a:outerShdw blurRad="38100" dist="38100" dir="2700000" sx="1000" sy="1000" algn="tl">
                    <a:srgbClr val="000000"/>
                  </a:outerShdw>
                </a:effectLst>
                <a:ea typeface="+mn-ea"/>
              </a:rPr>
              <a:t>Settore “nutrizione, igiene e sicurezza degli alimenti”</a:t>
            </a:r>
          </a:p>
          <a:p>
            <a:pPr marL="342900" lvl="0" indent="-342900" algn="just">
              <a:lnSpc>
                <a:spcPct val="107000"/>
              </a:lnSpc>
              <a:buFont typeface="+mj-lt"/>
              <a:buAutoNum type="arabicParenR"/>
            </a:pPr>
            <a:r>
              <a:rPr lang="it-IT" b="1" dirty="0">
                <a:solidFill>
                  <a:schemeClr val="accent6">
                    <a:lumMod val="75000"/>
                  </a:schemeClr>
                </a:solidFill>
                <a:effectLst>
                  <a:outerShdw blurRad="38100" dist="38100" dir="2700000" sx="1000" sy="1000" algn="tl">
                    <a:srgbClr val="000000"/>
                  </a:outerShdw>
                </a:effectLst>
                <a:ea typeface="+mn-ea"/>
              </a:rPr>
              <a:t>classe LM-6 - Biologia;</a:t>
            </a:r>
          </a:p>
          <a:p>
            <a:pPr marL="342900" lvl="0" indent="-342900" algn="just">
              <a:lnSpc>
                <a:spcPct val="107000"/>
              </a:lnSpc>
              <a:buFont typeface="+mj-lt"/>
              <a:buAutoNum type="arabicParenR"/>
            </a:pPr>
            <a:r>
              <a:rPr lang="it-IT" b="1" dirty="0">
                <a:solidFill>
                  <a:schemeClr val="accent6">
                    <a:lumMod val="75000"/>
                  </a:schemeClr>
                </a:solidFill>
                <a:effectLst>
                  <a:outerShdw blurRad="38100" dist="38100" dir="2700000" sx="1000" sy="1000" algn="tl">
                    <a:srgbClr val="000000"/>
                  </a:outerShdw>
                </a:effectLst>
                <a:ea typeface="+mn-ea"/>
              </a:rPr>
              <a:t>classe LM-7 - Biotecnologie agrarie;</a:t>
            </a:r>
          </a:p>
          <a:p>
            <a:pPr marL="342900" marR="0" lvl="0" indent="-342900" algn="just" defTabSz="914400" rtl="0" eaLnBrk="0" fontAlgn="base" latinLnBrk="0" hangingPunct="0">
              <a:lnSpc>
                <a:spcPct val="107000"/>
              </a:lnSpc>
              <a:spcBef>
                <a:spcPct val="0"/>
              </a:spcBef>
              <a:spcAft>
                <a:spcPct val="0"/>
              </a:spcAft>
              <a:buClrTx/>
              <a:buSzTx/>
              <a:buFont typeface="+mj-lt"/>
              <a:buAutoNum type="arabicParenR"/>
              <a:tabLst/>
              <a:defRPr/>
            </a:pPr>
            <a:r>
              <a:rPr kumimoji="0" lang="it-IT" sz="1800" b="1" i="0" u="none" strike="noStrike" kern="1200" cap="none" spc="0" normalizeH="0" baseline="0" noProof="0" dirty="0">
                <a:ln>
                  <a:noFill/>
                </a:ln>
                <a:solidFill>
                  <a:schemeClr val="accent6">
                    <a:lumMod val="75000"/>
                  </a:schemeClr>
                </a:solidFill>
                <a:effectLst>
                  <a:outerShdw blurRad="38100" dist="38100" dir="2700000" sx="1000" sy="1000" algn="tl">
                    <a:srgbClr val="000000"/>
                  </a:outerShdw>
                </a:effectLst>
                <a:uLnTx/>
                <a:uFillTx/>
                <a:latin typeface="Times New Roman" panose="02020603050405020304" pitchFamily="18" charset="0"/>
                <a:ea typeface="ＭＳ Ｐゴシック" panose="020B0600070205080204" pitchFamily="34" charset="-128"/>
                <a:cs typeface="+mn-cs"/>
              </a:rPr>
              <a:t>classe LM-8 - Biotecnologie industriali;</a:t>
            </a:r>
          </a:p>
          <a:p>
            <a:pPr marL="342900" lvl="0" indent="-342900" algn="just">
              <a:lnSpc>
                <a:spcPct val="107000"/>
              </a:lnSpc>
              <a:buFont typeface="+mj-lt"/>
              <a:buAutoNum type="arabicParenR"/>
            </a:pPr>
            <a:r>
              <a:rPr lang="it-IT" b="1" dirty="0">
                <a:solidFill>
                  <a:schemeClr val="accent6">
                    <a:lumMod val="75000"/>
                  </a:schemeClr>
                </a:solidFill>
                <a:effectLst>
                  <a:outerShdw blurRad="38100" dist="38100" dir="2700000" sx="1000" sy="1000" algn="tl">
                    <a:srgbClr val="000000"/>
                  </a:outerShdw>
                </a:effectLst>
                <a:ea typeface="+mn-ea"/>
              </a:rPr>
              <a:t>classe LM-9 - Biotecnologie mediche, veterinarie, e farmaceutiche;</a:t>
            </a:r>
          </a:p>
          <a:p>
            <a:pPr marL="342900" lvl="0" indent="-342900" algn="just">
              <a:lnSpc>
                <a:spcPct val="107000"/>
              </a:lnSpc>
              <a:spcAft>
                <a:spcPts val="800"/>
              </a:spcAft>
              <a:buFont typeface="+mj-lt"/>
              <a:buAutoNum type="arabicParenR"/>
            </a:pPr>
            <a:r>
              <a:rPr lang="it-IT" b="1" dirty="0">
                <a:solidFill>
                  <a:schemeClr val="accent6">
                    <a:lumMod val="75000"/>
                  </a:schemeClr>
                </a:solidFill>
                <a:effectLst>
                  <a:outerShdw blurRad="38100" dist="38100" dir="2700000" sx="1000" sy="1000" algn="tl">
                    <a:srgbClr val="000000"/>
                  </a:outerShdw>
                </a:effectLst>
                <a:ea typeface="+mn-ea"/>
              </a:rPr>
              <a:t>classe LM-61 - Scienze della nutrizione umana.</a:t>
            </a:r>
          </a:p>
          <a:p>
            <a:pPr algn="just"/>
            <a:endParaRPr lang="it-IT" sz="2000" b="1" dirty="0">
              <a:solidFill>
                <a:srgbClr val="FF0000"/>
              </a:solidFill>
              <a:effectLst>
                <a:outerShdw blurRad="38100" dist="38100" dir="2700000" algn="tl">
                  <a:srgbClr val="000000"/>
                </a:outerShdw>
              </a:effectLst>
              <a:ea typeface="+mn-ea"/>
            </a:endParaRPr>
          </a:p>
        </p:txBody>
      </p:sp>
      <p:pic>
        <p:nvPicPr>
          <p:cNvPr id="5" name="Immagine 4">
            <a:extLst>
              <a:ext uri="{FF2B5EF4-FFF2-40B4-BE49-F238E27FC236}">
                <a16:creationId xmlns:a16="http://schemas.microsoft.com/office/drawing/2014/main" id="{09D6E3F0-EB82-A046-2CD2-38154D5B0552}"/>
              </a:ext>
            </a:extLst>
          </p:cNvPr>
          <p:cNvPicPr>
            <a:picLocks noChangeAspect="1"/>
          </p:cNvPicPr>
          <p:nvPr/>
        </p:nvPicPr>
        <p:blipFill>
          <a:blip r:embed="rId2"/>
          <a:stretch>
            <a:fillRect/>
          </a:stretch>
        </p:blipFill>
        <p:spPr>
          <a:xfrm>
            <a:off x="3566265" y="95159"/>
            <a:ext cx="1975275" cy="1042506"/>
          </a:xfrm>
          <a:prstGeom prst="rect">
            <a:avLst/>
          </a:prstGeom>
        </p:spPr>
      </p:pic>
      <p:sp>
        <p:nvSpPr>
          <p:cNvPr id="6" name="Rettangolo 5">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3281380759"/>
      </p:ext>
    </p:extLst>
  </p:cSld>
  <p:clrMapOvr>
    <a:masterClrMapping/>
  </p:clrMapOvr>
  <p:transition advTm="67859">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DE8FC00D-B1A2-0F49-98FB-D7606DB2CB71}"/>
              </a:ext>
            </a:extLst>
          </p:cNvPr>
          <p:cNvSpPr>
            <a:spLocks noChangeArrowheads="1"/>
          </p:cNvSpPr>
          <p:nvPr/>
        </p:nvSpPr>
        <p:spPr bwMode="auto">
          <a:xfrm>
            <a:off x="914400" y="1773238"/>
            <a:ext cx="762000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it-IT" altLang="it-IT" sz="2400" b="1" i="1" dirty="0">
                <a:solidFill>
                  <a:srgbClr val="FF0000"/>
                </a:solidFill>
                <a:latin typeface="Times New Roman" panose="02020603050405020304" pitchFamily="18" charset="0"/>
              </a:rPr>
              <a:t>Biologi </a:t>
            </a:r>
            <a:r>
              <a:rPr lang="it-IT" altLang="it-IT" sz="2400" b="1" dirty="0">
                <a:solidFill>
                  <a:srgbClr val="FF0000"/>
                </a:solidFill>
                <a:latin typeface="Times New Roman" panose="02020603050405020304" pitchFamily="18" charset="0"/>
              </a:rPr>
              <a:t>: strategie e linee d’</a:t>
            </a:r>
            <a:r>
              <a:rPr lang="it-IT" altLang="ja-JP" sz="2400" b="1" dirty="0">
                <a:solidFill>
                  <a:srgbClr val="FF0000"/>
                </a:solidFill>
                <a:latin typeface="Times New Roman" panose="02020603050405020304" pitchFamily="18" charset="0"/>
              </a:rPr>
              <a:t>azione</a:t>
            </a:r>
            <a:endParaRPr lang="it-IT" altLang="it-IT" sz="2400" b="1" dirty="0">
              <a:solidFill>
                <a:srgbClr val="FF0000"/>
              </a:solidFill>
              <a:latin typeface="Times New Roman" panose="02020603050405020304" pitchFamily="18" charset="0"/>
            </a:endParaRPr>
          </a:p>
        </p:txBody>
      </p:sp>
      <p:pic>
        <p:nvPicPr>
          <p:cNvPr id="49154" name="Picture 3" descr="10053909">
            <a:extLst>
              <a:ext uri="{FF2B5EF4-FFF2-40B4-BE49-F238E27FC236}">
                <a16:creationId xmlns:a16="http://schemas.microsoft.com/office/drawing/2014/main" id="{4B9C0576-9586-9A41-8651-0B2A2F1117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556"/>
          <a:stretch>
            <a:fillRect/>
          </a:stretch>
        </p:blipFill>
        <p:spPr bwMode="auto">
          <a:xfrm>
            <a:off x="7202488" y="2743200"/>
            <a:ext cx="1941512" cy="15367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55" name="Picture 4" descr="10265072">
            <a:extLst>
              <a:ext uri="{FF2B5EF4-FFF2-40B4-BE49-F238E27FC236}">
                <a16:creationId xmlns:a16="http://schemas.microsoft.com/office/drawing/2014/main" id="{FA441045-588F-924E-90C4-58B62BF41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0892"/>
          <a:stretch>
            <a:fillRect/>
          </a:stretch>
        </p:blipFill>
        <p:spPr bwMode="auto">
          <a:xfrm>
            <a:off x="5105400" y="457200"/>
            <a:ext cx="2286000" cy="1400175"/>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56" name="Picture 5" descr="10279399">
            <a:extLst>
              <a:ext uri="{FF2B5EF4-FFF2-40B4-BE49-F238E27FC236}">
                <a16:creationId xmlns:a16="http://schemas.microsoft.com/office/drawing/2014/main" id="{FDCAAA62-1989-744A-B939-E415BCF789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5263"/>
          <a:stretch>
            <a:fillRect/>
          </a:stretch>
        </p:blipFill>
        <p:spPr bwMode="auto">
          <a:xfrm>
            <a:off x="685800" y="5257800"/>
            <a:ext cx="2057400" cy="13716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57" name="Picture 6" descr="11442496">
            <a:extLst>
              <a:ext uri="{FF2B5EF4-FFF2-40B4-BE49-F238E27FC236}">
                <a16:creationId xmlns:a16="http://schemas.microsoft.com/office/drawing/2014/main" id="{7F91F354-744D-4A4F-8FD8-A4C19557CE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250"/>
          <a:stretch>
            <a:fillRect/>
          </a:stretch>
        </p:blipFill>
        <p:spPr bwMode="auto">
          <a:xfrm>
            <a:off x="7467600" y="228600"/>
            <a:ext cx="1460500" cy="19050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58" name="Picture 7" descr="11449742">
            <a:extLst>
              <a:ext uri="{FF2B5EF4-FFF2-40B4-BE49-F238E27FC236}">
                <a16:creationId xmlns:a16="http://schemas.microsoft.com/office/drawing/2014/main" id="{CE8CFDB4-6F34-D745-B73E-04CA48A38F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3505200"/>
            <a:ext cx="2362200" cy="160655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59" name="Picture 8" descr="11462073">
            <a:extLst>
              <a:ext uri="{FF2B5EF4-FFF2-40B4-BE49-F238E27FC236}">
                <a16:creationId xmlns:a16="http://schemas.microsoft.com/office/drawing/2014/main" id="{5E906807-3317-7346-9545-BC9F9FDB19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3030"/>
          <a:stretch>
            <a:fillRect/>
          </a:stretch>
        </p:blipFill>
        <p:spPr bwMode="auto">
          <a:xfrm>
            <a:off x="228600" y="2667000"/>
            <a:ext cx="1457325" cy="25908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60" name="Picture 9" descr="11586211">
            <a:extLst>
              <a:ext uri="{FF2B5EF4-FFF2-40B4-BE49-F238E27FC236}">
                <a16:creationId xmlns:a16="http://schemas.microsoft.com/office/drawing/2014/main" id="{15DDD7F2-826F-684D-A160-F22A3384337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5263"/>
          <a:stretch>
            <a:fillRect/>
          </a:stretch>
        </p:blipFill>
        <p:spPr bwMode="auto">
          <a:xfrm>
            <a:off x="5943600" y="3429000"/>
            <a:ext cx="1223963" cy="16764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61" name="Picture 10" descr="12827855">
            <a:extLst>
              <a:ext uri="{FF2B5EF4-FFF2-40B4-BE49-F238E27FC236}">
                <a16:creationId xmlns:a16="http://schemas.microsoft.com/office/drawing/2014/main" id="{DB11698B-9C79-5744-B393-ECFA605ECB9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b="5882"/>
          <a:stretch>
            <a:fillRect/>
          </a:stretch>
        </p:blipFill>
        <p:spPr bwMode="auto">
          <a:xfrm>
            <a:off x="3276600" y="5181600"/>
            <a:ext cx="2133600" cy="1484313"/>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62" name="Picture 11" descr="biologo">
            <a:extLst>
              <a:ext uri="{FF2B5EF4-FFF2-40B4-BE49-F238E27FC236}">
                <a16:creationId xmlns:a16="http://schemas.microsoft.com/office/drawing/2014/main" id="{EE16A333-B6A9-4241-AE05-B2FF48C6912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b="4347"/>
          <a:stretch>
            <a:fillRect/>
          </a:stretch>
        </p:blipFill>
        <p:spPr bwMode="auto">
          <a:xfrm>
            <a:off x="4419600" y="3505200"/>
            <a:ext cx="1371600" cy="16764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63" name="Picture 12" descr="chemist">
            <a:extLst>
              <a:ext uri="{FF2B5EF4-FFF2-40B4-BE49-F238E27FC236}">
                <a16:creationId xmlns:a16="http://schemas.microsoft.com/office/drawing/2014/main" id="{C00F1E93-8172-CD4B-803C-3203AB01617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b="8064"/>
          <a:stretch>
            <a:fillRect/>
          </a:stretch>
        </p:blipFill>
        <p:spPr bwMode="auto">
          <a:xfrm>
            <a:off x="6477000" y="5105400"/>
            <a:ext cx="2413000" cy="1598613"/>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64" name="Picture 13" descr="pasteur">
            <a:extLst>
              <a:ext uri="{FF2B5EF4-FFF2-40B4-BE49-F238E27FC236}">
                <a16:creationId xmlns:a16="http://schemas.microsoft.com/office/drawing/2014/main" id="{3B1ACECF-F314-CB43-83B2-6CB56E1F70D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b="4546"/>
          <a:stretch>
            <a:fillRect/>
          </a:stretch>
        </p:blipFill>
        <p:spPr bwMode="auto">
          <a:xfrm>
            <a:off x="304800" y="125105"/>
            <a:ext cx="1724025" cy="19050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pic>
        <p:nvPicPr>
          <p:cNvPr id="49165" name="Picture 14" descr="microscopista">
            <a:extLst>
              <a:ext uri="{FF2B5EF4-FFF2-40B4-BE49-F238E27FC236}">
                <a16:creationId xmlns:a16="http://schemas.microsoft.com/office/drawing/2014/main" id="{0BD5D1FD-0118-A341-AADC-5A1DDB1F577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b="5263"/>
          <a:stretch>
            <a:fillRect/>
          </a:stretch>
        </p:blipFill>
        <p:spPr bwMode="auto">
          <a:xfrm>
            <a:off x="2362200" y="304800"/>
            <a:ext cx="2590800" cy="1665288"/>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advTm="13098">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B8EF2F78-10E0-E04F-8054-68E15FC6440B}"/>
              </a:ext>
            </a:extLst>
          </p:cNvPr>
          <p:cNvSpPr>
            <a:spLocks noChangeArrowheads="1"/>
          </p:cNvSpPr>
          <p:nvPr/>
        </p:nvSpPr>
        <p:spPr bwMode="auto">
          <a:xfrm>
            <a:off x="1592722" y="1599290"/>
            <a:ext cx="5867400" cy="685800"/>
          </a:xfrm>
          <a:prstGeom prst="rect">
            <a:avLst/>
          </a:prstGeom>
          <a:solidFill>
            <a:srgbClr val="FFFF99"/>
          </a:solidFill>
          <a:ln w="38100">
            <a:solidFill>
              <a:srgbClr val="FF00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it-IT" altLang="it-IT" sz="2000" b="1" dirty="0">
                <a:latin typeface="Times New Roman" panose="02020603050405020304" pitchFamily="18" charset="0"/>
                <a:cs typeface="Arial" panose="020B0604020202020204" pitchFamily="34" charset="0"/>
              </a:rPr>
              <a:t>STRATEGIE E </a:t>
            </a:r>
            <a:r>
              <a:rPr lang="it-IT" altLang="it-IT" sz="2000" b="1">
                <a:latin typeface="Times New Roman" panose="02020603050405020304" pitchFamily="18" charset="0"/>
                <a:cs typeface="Arial" panose="020B0604020202020204" pitchFamily="34" charset="0"/>
              </a:rPr>
              <a:t>LINEE D’</a:t>
            </a:r>
            <a:r>
              <a:rPr lang="it-IT" altLang="ja-JP" sz="2000" b="1">
                <a:latin typeface="Times New Roman" panose="02020603050405020304" pitchFamily="18" charset="0"/>
                <a:cs typeface="Arial" panose="020B0604020202020204" pitchFamily="34" charset="0"/>
              </a:rPr>
              <a:t>AZIONE </a:t>
            </a:r>
            <a:r>
              <a:rPr lang="it-IT" altLang="ja-JP" sz="2000" b="1" dirty="0">
                <a:latin typeface="Times New Roman" panose="02020603050405020304" pitchFamily="18" charset="0"/>
                <a:cs typeface="Arial" panose="020B0604020202020204" pitchFamily="34" charset="0"/>
              </a:rPr>
              <a:t>EFFICACI</a:t>
            </a:r>
            <a:endParaRPr lang="it-IT" altLang="it-IT" sz="2000" b="1" dirty="0">
              <a:latin typeface="Times New Roman" panose="02020603050405020304" pitchFamily="18" charset="0"/>
              <a:cs typeface="Arial" panose="020B0604020202020204" pitchFamily="34" charset="0"/>
            </a:endParaRPr>
          </a:p>
        </p:txBody>
      </p:sp>
      <p:sp>
        <p:nvSpPr>
          <p:cNvPr id="28675" name="Text Box 3">
            <a:extLst>
              <a:ext uri="{FF2B5EF4-FFF2-40B4-BE49-F238E27FC236}">
                <a16:creationId xmlns:a16="http://schemas.microsoft.com/office/drawing/2014/main" id="{ABAA7731-5395-264A-8A67-C61061E7EA87}"/>
              </a:ext>
            </a:extLst>
          </p:cNvPr>
          <p:cNvSpPr txBox="1">
            <a:spLocks noChangeArrowheads="1"/>
          </p:cNvSpPr>
          <p:nvPr/>
        </p:nvSpPr>
        <p:spPr bwMode="auto">
          <a:xfrm>
            <a:off x="346868" y="2870036"/>
            <a:ext cx="8221663" cy="400110"/>
          </a:xfrm>
          <a:prstGeom prst="rect">
            <a:avLst/>
          </a:prstGeom>
          <a:solidFill>
            <a:srgbClr val="FFFF00"/>
          </a:solidFill>
          <a:ln w="38100">
            <a:solidFill>
              <a:srgbClr val="00FFFF"/>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it-IT" altLang="it-IT" sz="2000" dirty="0">
                <a:solidFill>
                  <a:schemeClr val="accent6">
                    <a:lumMod val="75000"/>
                  </a:schemeClr>
                </a:solidFill>
                <a:latin typeface="Times New Roman" panose="02020603050405020304" pitchFamily="18" charset="0"/>
              </a:rPr>
              <a:t> </a:t>
            </a:r>
            <a:r>
              <a:rPr lang="it-IT" altLang="it-IT" sz="2000" b="1" dirty="0">
                <a:solidFill>
                  <a:schemeClr val="accent6">
                    <a:lumMod val="75000"/>
                  </a:schemeClr>
                </a:solidFill>
                <a:latin typeface="Times New Roman" panose="02020603050405020304" pitchFamily="18" charset="0"/>
              </a:rPr>
              <a:t>Azioni concertate ai vari livelli istituzionali</a:t>
            </a:r>
          </a:p>
        </p:txBody>
      </p:sp>
      <p:sp>
        <p:nvSpPr>
          <p:cNvPr id="28676" name="Text Box 4">
            <a:extLst>
              <a:ext uri="{FF2B5EF4-FFF2-40B4-BE49-F238E27FC236}">
                <a16:creationId xmlns:a16="http://schemas.microsoft.com/office/drawing/2014/main" id="{8068FBD2-3F69-304F-BA6F-87D91AD94046}"/>
              </a:ext>
            </a:extLst>
          </p:cNvPr>
          <p:cNvSpPr txBox="1">
            <a:spLocks noChangeArrowheads="1"/>
          </p:cNvSpPr>
          <p:nvPr/>
        </p:nvSpPr>
        <p:spPr bwMode="auto">
          <a:xfrm>
            <a:off x="394792" y="3913093"/>
            <a:ext cx="8223250" cy="707886"/>
          </a:xfrm>
          <a:prstGeom prst="rect">
            <a:avLst/>
          </a:prstGeom>
          <a:solidFill>
            <a:srgbClr val="FFFF00"/>
          </a:solidFill>
          <a:ln w="38100">
            <a:solidFill>
              <a:srgbClr val="00FFFF"/>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it-IT" altLang="it-IT" sz="2000" b="1" dirty="0">
                <a:solidFill>
                  <a:schemeClr val="accent6">
                    <a:lumMod val="75000"/>
                  </a:schemeClr>
                </a:solidFill>
                <a:latin typeface="Times New Roman" panose="02020603050405020304" pitchFamily="18" charset="0"/>
              </a:rPr>
              <a:t> Coordinamento centralizzato tra Università, Ordini e mondo professionale</a:t>
            </a:r>
          </a:p>
        </p:txBody>
      </p:sp>
      <p:sp>
        <p:nvSpPr>
          <p:cNvPr id="28677" name="Text Box 5">
            <a:extLst>
              <a:ext uri="{FF2B5EF4-FFF2-40B4-BE49-F238E27FC236}">
                <a16:creationId xmlns:a16="http://schemas.microsoft.com/office/drawing/2014/main" id="{5A387898-57F9-DD42-BF7D-6540F5D5DBF8}"/>
              </a:ext>
            </a:extLst>
          </p:cNvPr>
          <p:cNvSpPr txBox="1">
            <a:spLocks noChangeArrowheads="1"/>
          </p:cNvSpPr>
          <p:nvPr/>
        </p:nvSpPr>
        <p:spPr bwMode="auto">
          <a:xfrm>
            <a:off x="421941" y="5229200"/>
            <a:ext cx="8208962" cy="708025"/>
          </a:xfrm>
          <a:prstGeom prst="rect">
            <a:avLst/>
          </a:prstGeom>
          <a:solidFill>
            <a:srgbClr val="FFFF00"/>
          </a:solidFill>
          <a:ln w="38100">
            <a:solidFill>
              <a:srgbClr val="00FFFF"/>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it-IT" altLang="it-IT" sz="2000" b="1" dirty="0">
                <a:solidFill>
                  <a:srgbClr val="FF0000"/>
                </a:solidFill>
                <a:latin typeface="Times New Roman" panose="02020603050405020304" pitchFamily="18" charset="0"/>
              </a:rPr>
              <a:t> Collaborazione attiva</a:t>
            </a:r>
            <a:r>
              <a:rPr lang="it-IT" altLang="it-IT" sz="2000" b="1" dirty="0">
                <a:latin typeface="Times New Roman" panose="02020603050405020304" pitchFamily="18" charset="0"/>
              </a:rPr>
              <a:t> tra Federazione, Società scientifiche e                Associazioni </a:t>
            </a:r>
            <a:endParaRPr lang="it-IT" altLang="it-IT" sz="2000" dirty="0">
              <a:latin typeface="Times New Roman" panose="02020603050405020304" pitchFamily="18" charset="0"/>
            </a:endParaRPr>
          </a:p>
        </p:txBody>
      </p:sp>
      <p:graphicFrame>
        <p:nvGraphicFramePr>
          <p:cNvPr id="50181" name="Object 6">
            <a:extLst>
              <a:ext uri="{FF2B5EF4-FFF2-40B4-BE49-F238E27FC236}">
                <a16:creationId xmlns:a16="http://schemas.microsoft.com/office/drawing/2014/main" id="{B2397EE6-0348-F24C-A371-30CFB581AFBF}"/>
              </a:ext>
            </a:extLst>
          </p:cNvPr>
          <p:cNvGraphicFramePr>
            <a:graphicFrameLocks noChangeAspect="1"/>
          </p:cNvGraphicFramePr>
          <p:nvPr>
            <p:extLst>
              <p:ext uri="{D42A27DB-BD31-4B8C-83A1-F6EECF244321}">
                <p14:modId xmlns:p14="http://schemas.microsoft.com/office/powerpoint/2010/main" val="1595572735"/>
              </p:ext>
            </p:extLst>
          </p:nvPr>
        </p:nvGraphicFramePr>
        <p:xfrm>
          <a:off x="7596336" y="1257863"/>
          <a:ext cx="1354138" cy="2514600"/>
        </p:xfrm>
        <a:graphic>
          <a:graphicData uri="http://schemas.openxmlformats.org/presentationml/2006/ole">
            <mc:AlternateContent xmlns:mc="http://schemas.openxmlformats.org/markup-compatibility/2006">
              <mc:Choice xmlns:v="urn:schemas-microsoft-com:vml" Requires="v">
                <p:oleObj name="Clip" r:id="rId3" imgW="10693400" imgH="23012400" progId="MS_ClipArt_Gallery.5">
                  <p:embed/>
                </p:oleObj>
              </mc:Choice>
              <mc:Fallback>
                <p:oleObj name="Clip" r:id="rId3" imgW="10693400" imgH="23012400" progId="MS_ClipArt_Gallery.5">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1257863"/>
                        <a:ext cx="1354138" cy="2514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7" name="Immagine 6">
            <a:extLst>
              <a:ext uri="{FF2B5EF4-FFF2-40B4-BE49-F238E27FC236}">
                <a16:creationId xmlns:a16="http://schemas.microsoft.com/office/drawing/2014/main" id="{09D6E3F0-EB82-A046-2CD2-38154D5B0552}"/>
              </a:ext>
            </a:extLst>
          </p:cNvPr>
          <p:cNvPicPr>
            <a:picLocks noChangeAspect="1"/>
          </p:cNvPicPr>
          <p:nvPr/>
        </p:nvPicPr>
        <p:blipFill>
          <a:blip r:embed="rId5"/>
          <a:stretch>
            <a:fillRect/>
          </a:stretch>
        </p:blipFill>
        <p:spPr>
          <a:xfrm>
            <a:off x="3566265" y="95159"/>
            <a:ext cx="1975275" cy="1042506"/>
          </a:xfrm>
          <a:prstGeom prst="rect">
            <a:avLst/>
          </a:prstGeom>
        </p:spPr>
      </p:pic>
      <p:sp>
        <p:nvSpPr>
          <p:cNvPr id="8" name="Rettangolo 7">
            <a:extLst>
              <a:ext uri="{FF2B5EF4-FFF2-40B4-BE49-F238E27FC236}">
                <a16:creationId xmlns:a16="http://schemas.microsoft.com/office/drawing/2014/main" id="{FCEAB5CD-C5F4-0336-ABDE-3D90439BF9B3}"/>
              </a:ext>
            </a:extLst>
          </p:cNvPr>
          <p:cNvSpPr/>
          <p:nvPr/>
        </p:nvSpPr>
        <p:spPr>
          <a:xfrm>
            <a:off x="591980" y="1160006"/>
            <a:ext cx="7923843" cy="45719"/>
          </a:xfrm>
          <a:prstGeom prst="rect">
            <a:avLst/>
          </a:prstGeom>
          <a:gradFill rotWithShape="1">
            <a:gsLst>
              <a:gs pos="0">
                <a:srgbClr val="2C7C9F">
                  <a:lumMod val="95000"/>
                </a:srgbClr>
              </a:gs>
              <a:gs pos="100000">
                <a:srgbClr val="2C7C9F">
                  <a:shade val="82000"/>
                  <a:satMod val="125000"/>
                  <a:lumMod val="74000"/>
                </a:srgbClr>
              </a:gs>
            </a:gsLst>
            <a:lin ang="5400000" scaled="0"/>
          </a:gradFill>
          <a:ln w="9525" cap="flat" cmpd="sng" algn="ctr">
            <a:solidFill>
              <a:srgbClr val="2C7C9F"/>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rebuchet MS"/>
              <a:ea typeface="+mn-ea"/>
              <a:cs typeface="+mn-cs"/>
            </a:endParaRPr>
          </a:p>
        </p:txBody>
      </p:sp>
    </p:spTree>
    <p:custDataLst>
      <p:tags r:id="rId1"/>
    </p:custDataLst>
  </p:cSld>
  <p:clrMapOvr>
    <a:masterClrMapping/>
  </p:clrMapOvr>
  <p:transition advTm="39198">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67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86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nimBg="1" autoUpdateAnimBg="0"/>
      <p:bldP spid="28676" grpId="0" animBg="1" autoUpdateAnimBg="0"/>
      <p:bldP spid="28677" grpId="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4|1.3|1|1.2|1.4|0.7|1|1|1.3|1.2|1|1|1.1|1|1|1"/>
</p:tagLst>
</file>

<file path=ppt/tags/tag2.xml><?xml version="1.0" encoding="utf-8"?>
<p:tagLst xmlns:a="http://schemas.openxmlformats.org/drawingml/2006/main" xmlns:r="http://schemas.openxmlformats.org/officeDocument/2006/relationships" xmlns:p="http://schemas.openxmlformats.org/presentationml/2006/main">
  <p:tag name="TIMING" val="|2.4|6.2|11.1"/>
</p:tagLst>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LL. DEI BIOLOGI  3-3" id="{CEA95DC4-9728-5D45-BED3-45970C75F850}" vid="{998951A2-83C5-FC46-8A74-042C96BA09F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COLL. DEI BIOLOGI  3-3</Template>
  <TotalTime>766</TotalTime>
  <Words>4209</Words>
  <Application>Microsoft Office PowerPoint</Application>
  <PresentationFormat>Presentazione su schermo (4:3)</PresentationFormat>
  <Paragraphs>264</Paragraphs>
  <Slides>40</Slides>
  <Notes>1</Notes>
  <HiddenSlides>0</HiddenSlides>
  <MMClips>0</MMClips>
  <ScaleCrop>false</ScaleCrop>
  <HeadingPairs>
    <vt:vector size="8" baseType="variant">
      <vt:variant>
        <vt:lpstr>Caratteri utilizzati</vt:lpstr>
      </vt:variant>
      <vt:variant>
        <vt:i4>10</vt:i4>
      </vt:variant>
      <vt:variant>
        <vt:lpstr>Tema</vt:lpstr>
      </vt:variant>
      <vt:variant>
        <vt:i4>1</vt:i4>
      </vt:variant>
      <vt:variant>
        <vt:lpstr>Server OLE incorporati</vt:lpstr>
      </vt:variant>
      <vt:variant>
        <vt:i4>1</vt:i4>
      </vt:variant>
      <vt:variant>
        <vt:lpstr>Titoli diapositive</vt:lpstr>
      </vt:variant>
      <vt:variant>
        <vt:i4>40</vt:i4>
      </vt:variant>
    </vt:vector>
  </HeadingPairs>
  <TitlesOfParts>
    <vt:vector size="52" baseType="lpstr">
      <vt:lpstr>ＭＳ Ｐゴシック</vt:lpstr>
      <vt:lpstr>Arial</vt:lpstr>
      <vt:lpstr>ArialMT</vt:lpstr>
      <vt:lpstr>Calibri</vt:lpstr>
      <vt:lpstr>Courier</vt:lpstr>
      <vt:lpstr>Georgia</vt:lpstr>
      <vt:lpstr>Palatino Linotype</vt:lpstr>
      <vt:lpstr>Times New Roman</vt:lpstr>
      <vt:lpstr>Trebuchet MS</vt:lpstr>
      <vt:lpstr>Wingdings</vt:lpstr>
      <vt:lpstr>Struttura predefinita</vt:lpstr>
      <vt:lpstr>Clip</vt:lpstr>
      <vt:lpstr>Presentazione standard di PowerPoint</vt:lpstr>
      <vt:lpstr>Il Biologo: l’evoluzione normativa </vt:lpstr>
      <vt:lpstr>Presentazione standard di PowerPoint</vt:lpstr>
      <vt:lpstr>Presentazione standard di PowerPoint</vt:lpstr>
      <vt:lpstr>LEGGE n. 3 del gennaio 2018 </vt:lpstr>
      <vt:lpstr>ART. 9 L. 3/18 ORDINAMENTO DELLE PROFESSIONI DI BIOLOGO E DI PSICOLOGO    </vt:lpstr>
      <vt:lpstr>Presentazione standard di PowerPoint</vt:lpstr>
      <vt:lpstr>D.Lgs. 30 dicembre 1992, n. 502  “Riordino della disciplina in materia sanitaria a norma dell’art. 1 della Legge 23 ottobre 1992, n. 421”.  </vt:lpstr>
      <vt:lpstr>DECRETO 16 settembre 2016  Riordino delle Scuole di specializzazione ad accesso riservato ai «non medici». (Decreto n. 716)</vt:lpstr>
      <vt:lpstr>DECRETO 16 settembre 2016  Riordino delle Scuole di specializzazione ad accesso riservato ai «non medici». (Decreto n. 716)</vt:lpstr>
      <vt:lpstr> Art.2 </vt:lpstr>
      <vt:lpstr>AREA SERVIZI CLINICI  Scuole di specializzazione di area sanitaria ad accesso misto: ordinamenti didattici</vt:lpstr>
      <vt:lpstr>La Classe dei Servizi clinici specialistici Biomedici comprende le seguenti tipologie:  </vt:lpstr>
      <vt:lpstr>Presentazione standard di PowerPoint</vt:lpstr>
      <vt:lpstr>La Classe della Sanità pubblica comprende le seguenti tipologie:  </vt:lpstr>
      <vt:lpstr>Presentazione standard di PowerPoint</vt:lpstr>
      <vt:lpstr>D.P.R. 10 dicembre 1997, n. 484   “Regolamento Recante la determinazione dei requisiti per l’accesso alla direzione sanitaria aziendale e dei requisiti e dei criteri per l’accesso al secondo livello dirigenziale per il personale del ruolo sanitario del S.S.N.”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Giovanni Antonini</dc:creator>
  <cp:lastModifiedBy>Protocollo</cp:lastModifiedBy>
  <cp:revision>32</cp:revision>
  <dcterms:created xsi:type="dcterms:W3CDTF">2020-04-28T13:20:14Z</dcterms:created>
  <dcterms:modified xsi:type="dcterms:W3CDTF">2025-02-25T17:15:17Z</dcterms:modified>
</cp:coreProperties>
</file>